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wdp" ContentType="image/vnd.ms-photo"/>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Lst>
  <p:notesMasterIdLst>
    <p:notesMasterId r:id="rId57"/>
  </p:notesMasterIdLst>
  <p:sldIdLst>
    <p:sldId id="256" r:id="rId3"/>
    <p:sldId id="257" r:id="rId4"/>
    <p:sldId id="258" r:id="rId5"/>
    <p:sldId id="259" r:id="rId6"/>
    <p:sldId id="260" r:id="rId7"/>
    <p:sldId id="261"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77" r:id="rId24"/>
    <p:sldId id="278" r:id="rId25"/>
    <p:sldId id="279" r:id="rId26"/>
    <p:sldId id="280" r:id="rId27"/>
    <p:sldId id="281" r:id="rId28"/>
    <p:sldId id="282" r:id="rId29"/>
    <p:sldId id="283" r:id="rId30"/>
    <p:sldId id="284" r:id="rId31"/>
    <p:sldId id="285" r:id="rId32"/>
    <p:sldId id="286" r:id="rId33"/>
    <p:sldId id="287" r:id="rId34"/>
    <p:sldId id="288" r:id="rId35"/>
    <p:sldId id="289" r:id="rId36"/>
    <p:sldId id="290" r:id="rId37"/>
    <p:sldId id="291" r:id="rId38"/>
    <p:sldId id="292" r:id="rId39"/>
    <p:sldId id="293" r:id="rId40"/>
    <p:sldId id="294" r:id="rId41"/>
    <p:sldId id="295" r:id="rId42"/>
    <p:sldId id="296" r:id="rId43"/>
    <p:sldId id="297" r:id="rId44"/>
    <p:sldId id="298" r:id="rId45"/>
    <p:sldId id="299" r:id="rId46"/>
    <p:sldId id="300" r:id="rId47"/>
    <p:sldId id="301" r:id="rId48"/>
    <p:sldId id="302" r:id="rId49"/>
    <p:sldId id="303" r:id="rId50"/>
    <p:sldId id="304" r:id="rId51"/>
    <p:sldId id="305" r:id="rId52"/>
    <p:sldId id="306" r:id="rId53"/>
    <p:sldId id="307" r:id="rId54"/>
    <p:sldId id="308" r:id="rId55"/>
    <p:sldId id="309" r:id="rId56"/>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1739" autoAdjust="0"/>
  </p:normalViewPr>
  <p:slideViewPr>
    <p:cSldViewPr snapToGrid="0">
      <p:cViewPr varScale="1">
        <p:scale>
          <a:sx n="45" d="100"/>
          <a:sy n="45" d="100"/>
        </p:scale>
        <p:origin x="1190"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slide" Target="slides/slide37.xml"/><Relationship Id="rId21" Type="http://schemas.openxmlformats.org/officeDocument/2006/relationships/slide" Target="slides/slide19.xml"/><Relationship Id="rId34" Type="http://schemas.openxmlformats.org/officeDocument/2006/relationships/slide" Target="slides/slide32.xml"/><Relationship Id="rId42" Type="http://schemas.openxmlformats.org/officeDocument/2006/relationships/slide" Target="slides/slide40.xml"/><Relationship Id="rId47" Type="http://schemas.openxmlformats.org/officeDocument/2006/relationships/slide" Target="slides/slide45.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41" Type="http://schemas.openxmlformats.org/officeDocument/2006/relationships/slide" Target="slides/slide39.xml"/><Relationship Id="rId54" Type="http://schemas.openxmlformats.org/officeDocument/2006/relationships/slide" Target="slides/slide5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notesMaster" Target="notesMasters/notesMaster1.xml"/><Relationship Id="rId61" Type="http://schemas.openxmlformats.org/officeDocument/2006/relationships/tableStyles" Target="tableStyle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theme" Target="theme/theme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8" Type="http://schemas.openxmlformats.org/officeDocument/2006/relationships/slide" Target="slides/slide6.xml"/><Relationship Id="rId51" Type="http://schemas.openxmlformats.org/officeDocument/2006/relationships/slide" Target="slides/slide49.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E6BFF5D-894C-4315-80C0-6AE80295F713}" type="datetimeFigureOut">
              <a:rPr lang="en-US" smtClean="0"/>
              <a:t>7/22/2016</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9A46B694-7445-40E3-91D5-60DB8BBC397C}" type="slidenum">
              <a:rPr lang="en-US" smtClean="0"/>
              <a:t>‹#›</a:t>
            </a:fld>
            <a:endParaRPr lang="en-US"/>
          </a:p>
        </p:txBody>
      </p:sp>
    </p:spTree>
    <p:extLst>
      <p:ext uri="{BB962C8B-B14F-4D97-AF65-F5344CB8AC3E}">
        <p14:creationId xmlns:p14="http://schemas.microsoft.com/office/powerpoint/2010/main" val="25375744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5543241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20</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37761842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21</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447977610"/>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23</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18100200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26</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81176583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27</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91841630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28</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75146426"/>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31</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92597943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32</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28611691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33</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80631698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34</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9571916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997605303"/>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35</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5040966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36</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3940400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37</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68921445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39</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112318534"/>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40</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278382173"/>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42</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4002297447"/>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43</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637037007"/>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46</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604721095"/>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47</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844714987"/>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48</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50467035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baseline="0"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704045546"/>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50</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475050540"/>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51</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370291478"/>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52</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323116870"/>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53</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914378704"/>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54</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51610960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5181771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953075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7</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24462951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8</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54908195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9</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591404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Revelation 17-19</a:t>
            </a:r>
          </a:p>
        </p:txBody>
      </p:sp>
      <p:sp>
        <p:nvSpPr>
          <p:cNvPr id="5" name="Date Placeholder 4"/>
          <p:cNvSpPr>
            <a:spLocks noGrp="1"/>
          </p:cNvSpPr>
          <p:nvPr>
            <p:ph type="dt" idx="1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www.RevelationandCreation.com</a:t>
            </a:r>
          </a:p>
        </p:txBody>
      </p:sp>
      <p:sp>
        <p:nvSpPr>
          <p:cNvPr id="6" name="Footer Placeholder 5"/>
          <p:cNvSpPr>
            <a:spLocks noGrp="1"/>
          </p:cNvSpPr>
          <p:nvPr>
            <p:ph type="ftr"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Steven J. Wallace</a:t>
            </a:r>
          </a:p>
        </p:txBody>
      </p:sp>
      <p:sp>
        <p:nvSpPr>
          <p:cNvPr id="7" name="Slide Number Placeholder 6"/>
          <p:cNvSpPr>
            <a:spLocks noGrp="1"/>
          </p:cNvSpPr>
          <p:nvPr>
            <p:ph type="sldNum" sz="quarter" idx="13"/>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0483F71-16D6-47BD-95CA-B0E4A46427A4}"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14</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12236808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3B98E01-3176-4B0D-B91C-F6F37D6C3F37}"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2C467-1D31-491B-8CB2-7AB4BEEF38B5}" type="slidenum">
              <a:rPr lang="en-US" smtClean="0"/>
              <a:t>‹#›</a:t>
            </a:fld>
            <a:endParaRPr lang="en-US"/>
          </a:p>
        </p:txBody>
      </p:sp>
    </p:spTree>
    <p:extLst>
      <p:ext uri="{BB962C8B-B14F-4D97-AF65-F5344CB8AC3E}">
        <p14:creationId xmlns:p14="http://schemas.microsoft.com/office/powerpoint/2010/main" val="30790111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B98E01-3176-4B0D-B91C-F6F37D6C3F37}"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2C467-1D31-491B-8CB2-7AB4BEEF38B5}" type="slidenum">
              <a:rPr lang="en-US" smtClean="0"/>
              <a:t>‹#›</a:t>
            </a:fld>
            <a:endParaRPr lang="en-US"/>
          </a:p>
        </p:txBody>
      </p:sp>
    </p:spTree>
    <p:extLst>
      <p:ext uri="{BB962C8B-B14F-4D97-AF65-F5344CB8AC3E}">
        <p14:creationId xmlns:p14="http://schemas.microsoft.com/office/powerpoint/2010/main" val="2512630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B98E01-3176-4B0D-B91C-F6F37D6C3F37}"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2C467-1D31-491B-8CB2-7AB4BEEF38B5}" type="slidenum">
              <a:rPr lang="en-US" smtClean="0"/>
              <a:t>‹#›</a:t>
            </a:fld>
            <a:endParaRPr lang="en-US"/>
          </a:p>
        </p:txBody>
      </p:sp>
    </p:spTree>
    <p:extLst>
      <p:ext uri="{BB962C8B-B14F-4D97-AF65-F5344CB8AC3E}">
        <p14:creationId xmlns:p14="http://schemas.microsoft.com/office/powerpoint/2010/main" val="44521755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PhAnim="0"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939800" y="3048000"/>
            <a:ext cx="7772400" cy="1143000"/>
          </a:xfrm>
        </p:spPr>
        <p:txBody>
          <a:bodyPr/>
          <a:lstStyle>
            <a:lvl1pPr>
              <a:defRPr/>
            </a:lvl1pPr>
          </a:lstStyle>
          <a:p>
            <a:pPr lvl="0"/>
            <a:r>
              <a:rPr lang="en-US" altLang="en-US" noProof="0"/>
              <a:t>Click to edit Master title style</a:t>
            </a:r>
          </a:p>
        </p:txBody>
      </p:sp>
      <p:sp>
        <p:nvSpPr>
          <p:cNvPr id="2051" name="Rectangle 3"/>
          <p:cNvSpPr>
            <a:spLocks noGrp="1" noChangeArrowheads="1"/>
          </p:cNvSpPr>
          <p:nvPr>
            <p:ph type="subTitle" idx="1"/>
          </p:nvPr>
        </p:nvSpPr>
        <p:spPr>
          <a:xfrm>
            <a:off x="1625600" y="4648200"/>
            <a:ext cx="6400800" cy="1752600"/>
          </a:xfrm>
        </p:spPr>
        <p:txBody>
          <a:bodyPr/>
          <a:lstStyle>
            <a:lvl1pPr marL="0" indent="0" algn="ctr">
              <a:buFontTx/>
              <a:buNone/>
              <a:defRPr sz="3600"/>
            </a:lvl1pPr>
          </a:lstStyle>
          <a:p>
            <a:pPr lvl="0"/>
            <a:r>
              <a:rPr lang="en-US" altLang="en-US" noProof="0"/>
              <a:t>Click to edit Master subtitle style</a:t>
            </a:r>
          </a:p>
        </p:txBody>
      </p:sp>
      <p:sp>
        <p:nvSpPr>
          <p:cNvPr id="2052" name="Rectangle 4"/>
          <p:cNvSpPr>
            <a:spLocks noGrp="1" noChangeArrowheads="1"/>
          </p:cNvSpPr>
          <p:nvPr>
            <p:ph type="dt" sz="half" idx="2"/>
          </p:nvPr>
        </p:nvSpPr>
        <p:spPr/>
        <p:txBody>
          <a:bodyPr/>
          <a:lstStyle>
            <a:lvl1pPr>
              <a:defRPr/>
            </a:lvl1pPr>
          </a:lstStyle>
          <a:p>
            <a:endParaRPr lang="en-US" altLang="en-US"/>
          </a:p>
        </p:txBody>
      </p:sp>
      <p:sp>
        <p:nvSpPr>
          <p:cNvPr id="2053" name="Rectangle 5"/>
          <p:cNvSpPr>
            <a:spLocks noGrp="1" noChangeArrowheads="1"/>
          </p:cNvSpPr>
          <p:nvPr>
            <p:ph type="ftr" sz="quarter" idx="3"/>
          </p:nvPr>
        </p:nvSpPr>
        <p:spPr/>
        <p:txBody>
          <a:bodyPr/>
          <a:lstStyle>
            <a:lvl1pPr>
              <a:defRPr/>
            </a:lvl1pPr>
          </a:lstStyle>
          <a:p>
            <a:endParaRPr lang="en-US" altLang="en-US"/>
          </a:p>
        </p:txBody>
      </p:sp>
      <p:sp>
        <p:nvSpPr>
          <p:cNvPr id="2054" name="Rectangle 6"/>
          <p:cNvSpPr>
            <a:spLocks noGrp="1" noChangeArrowheads="1"/>
          </p:cNvSpPr>
          <p:nvPr>
            <p:ph type="sldNum" sz="quarter" idx="4"/>
          </p:nvPr>
        </p:nvSpPr>
        <p:spPr/>
        <p:txBody>
          <a:bodyPr/>
          <a:lstStyle>
            <a:lvl1pPr>
              <a:defRPr/>
            </a:lvl1pPr>
          </a:lstStyle>
          <a:p>
            <a:fld id="{8E2B5149-A0A8-4A32-92EA-4B2BB9412872}" type="slidenum">
              <a:rPr lang="en-US" altLang="en-US"/>
              <a:pPr/>
              <a:t>‹#›</a:t>
            </a:fld>
            <a:endParaRPr lang="en-US" altLang="en-US"/>
          </a:p>
        </p:txBody>
      </p:sp>
    </p:spTree>
    <p:extLst>
      <p:ext uri="{BB962C8B-B14F-4D97-AF65-F5344CB8AC3E}">
        <p14:creationId xmlns:p14="http://schemas.microsoft.com/office/powerpoint/2010/main" val="36874857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4F6F2B2-65C7-4205-9E56-A1EF31B76A11}" type="slidenum">
              <a:rPr lang="en-US" altLang="en-US"/>
              <a:pPr/>
              <a:t>‹#›</a:t>
            </a:fld>
            <a:endParaRPr lang="en-US" altLang="en-US"/>
          </a:p>
        </p:txBody>
      </p:sp>
    </p:spTree>
    <p:extLst>
      <p:ext uri="{BB962C8B-B14F-4D97-AF65-F5344CB8AC3E}">
        <p14:creationId xmlns:p14="http://schemas.microsoft.com/office/powerpoint/2010/main" val="388755812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2CBDC6B7-EF1A-4870-A1F5-B3CBF7A6CD5E}" type="slidenum">
              <a:rPr lang="en-US" altLang="en-US"/>
              <a:pPr/>
              <a:t>‹#›</a:t>
            </a:fld>
            <a:endParaRPr lang="en-US" altLang="en-US"/>
          </a:p>
        </p:txBody>
      </p:sp>
    </p:spTree>
    <p:extLst>
      <p:ext uri="{BB962C8B-B14F-4D97-AF65-F5344CB8AC3E}">
        <p14:creationId xmlns:p14="http://schemas.microsoft.com/office/powerpoint/2010/main" val="14739190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1028700" y="2108200"/>
            <a:ext cx="3654425" cy="35798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35525" y="2108200"/>
            <a:ext cx="3654425" cy="35798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7C561CB-6D41-46A0-8C72-95BFC47BCFAB}" type="slidenum">
              <a:rPr lang="en-US" altLang="en-US"/>
              <a:pPr/>
              <a:t>‹#›</a:t>
            </a:fld>
            <a:endParaRPr lang="en-US" altLang="en-US"/>
          </a:p>
        </p:txBody>
      </p:sp>
    </p:spTree>
    <p:extLst>
      <p:ext uri="{BB962C8B-B14F-4D97-AF65-F5344CB8AC3E}">
        <p14:creationId xmlns:p14="http://schemas.microsoft.com/office/powerpoint/2010/main" val="10867109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005E05DF-49A9-45F0-9DC6-4CFE3E3E537B}" type="slidenum">
              <a:rPr lang="en-US" altLang="en-US"/>
              <a:pPr/>
              <a:t>‹#›</a:t>
            </a:fld>
            <a:endParaRPr lang="en-US" altLang="en-US"/>
          </a:p>
        </p:txBody>
      </p:sp>
    </p:spTree>
    <p:extLst>
      <p:ext uri="{BB962C8B-B14F-4D97-AF65-F5344CB8AC3E}">
        <p14:creationId xmlns:p14="http://schemas.microsoft.com/office/powerpoint/2010/main" val="411079831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16F6AABF-5446-4EB4-91A9-127019AE8273}" type="slidenum">
              <a:rPr lang="en-US" altLang="en-US"/>
              <a:pPr/>
              <a:t>‹#›</a:t>
            </a:fld>
            <a:endParaRPr lang="en-US" altLang="en-US"/>
          </a:p>
        </p:txBody>
      </p:sp>
    </p:spTree>
    <p:extLst>
      <p:ext uri="{BB962C8B-B14F-4D97-AF65-F5344CB8AC3E}">
        <p14:creationId xmlns:p14="http://schemas.microsoft.com/office/powerpoint/2010/main" val="2911315442"/>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17A94CE9-2C66-4D4E-8ACC-7B38CB94BE99}" type="slidenum">
              <a:rPr lang="en-US" altLang="en-US"/>
              <a:pPr/>
              <a:t>‹#›</a:t>
            </a:fld>
            <a:endParaRPr lang="en-US" altLang="en-US"/>
          </a:p>
        </p:txBody>
      </p:sp>
    </p:spTree>
    <p:extLst>
      <p:ext uri="{BB962C8B-B14F-4D97-AF65-F5344CB8AC3E}">
        <p14:creationId xmlns:p14="http://schemas.microsoft.com/office/powerpoint/2010/main" val="59153546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608D3D6B-416C-44CB-B68B-51BE3654F549}" type="slidenum">
              <a:rPr lang="en-US" altLang="en-US"/>
              <a:pPr/>
              <a:t>‹#›</a:t>
            </a:fld>
            <a:endParaRPr lang="en-US" altLang="en-US"/>
          </a:p>
        </p:txBody>
      </p:sp>
    </p:spTree>
    <p:extLst>
      <p:ext uri="{BB962C8B-B14F-4D97-AF65-F5344CB8AC3E}">
        <p14:creationId xmlns:p14="http://schemas.microsoft.com/office/powerpoint/2010/main" val="324288635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3B98E01-3176-4B0D-B91C-F6F37D6C3F37}"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2C467-1D31-491B-8CB2-7AB4BEEF38B5}" type="slidenum">
              <a:rPr lang="en-US" smtClean="0"/>
              <a:t>‹#›</a:t>
            </a:fld>
            <a:endParaRPr lang="en-US"/>
          </a:p>
        </p:txBody>
      </p:sp>
    </p:spTree>
    <p:extLst>
      <p:ext uri="{BB962C8B-B14F-4D97-AF65-F5344CB8AC3E}">
        <p14:creationId xmlns:p14="http://schemas.microsoft.com/office/powerpoint/2010/main" val="336995432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2F472F7E-13A0-4936-A6F2-AE442A90D065}" type="slidenum">
              <a:rPr lang="en-US" altLang="en-US"/>
              <a:pPr/>
              <a:t>‹#›</a:t>
            </a:fld>
            <a:endParaRPr lang="en-US" altLang="en-US"/>
          </a:p>
        </p:txBody>
      </p:sp>
    </p:spTree>
    <p:extLst>
      <p:ext uri="{BB962C8B-B14F-4D97-AF65-F5344CB8AC3E}">
        <p14:creationId xmlns:p14="http://schemas.microsoft.com/office/powerpoint/2010/main" val="4179003624"/>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AD4F9868-8B5F-4167-A42B-8CFB1CF9BFE4}" type="slidenum">
              <a:rPr lang="en-US" altLang="en-US"/>
              <a:pPr/>
              <a:t>‹#›</a:t>
            </a:fld>
            <a:endParaRPr lang="en-US" altLang="en-US"/>
          </a:p>
        </p:txBody>
      </p:sp>
    </p:spTree>
    <p:extLst>
      <p:ext uri="{BB962C8B-B14F-4D97-AF65-F5344CB8AC3E}">
        <p14:creationId xmlns:p14="http://schemas.microsoft.com/office/powerpoint/2010/main" val="279978833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4638" y="673100"/>
            <a:ext cx="1865312" cy="5014913"/>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1028700" y="673100"/>
            <a:ext cx="5443538" cy="50149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7419F959-7E6A-4AD6-A628-31DABDE705D9}" type="slidenum">
              <a:rPr lang="en-US" altLang="en-US"/>
              <a:pPr/>
              <a:t>‹#›</a:t>
            </a:fld>
            <a:endParaRPr lang="en-US" altLang="en-US"/>
          </a:p>
        </p:txBody>
      </p:sp>
    </p:spTree>
    <p:extLst>
      <p:ext uri="{BB962C8B-B14F-4D97-AF65-F5344CB8AC3E}">
        <p14:creationId xmlns:p14="http://schemas.microsoft.com/office/powerpoint/2010/main" val="27058793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028700" y="673100"/>
            <a:ext cx="7461250" cy="993775"/>
          </a:xfrm>
        </p:spPr>
        <p:txBody>
          <a:bodyPr/>
          <a:lstStyle/>
          <a:p>
            <a:r>
              <a:rPr lang="en-US"/>
              <a:t>Click to edit Master title style</a:t>
            </a:r>
          </a:p>
        </p:txBody>
      </p:sp>
      <p:sp>
        <p:nvSpPr>
          <p:cNvPr id="3" name="Text Placeholder 2"/>
          <p:cNvSpPr>
            <a:spLocks noGrp="1"/>
          </p:cNvSpPr>
          <p:nvPr>
            <p:ph type="body" sz="half" idx="1"/>
          </p:nvPr>
        </p:nvSpPr>
        <p:spPr>
          <a:xfrm>
            <a:off x="1028700" y="2108200"/>
            <a:ext cx="3654425" cy="35798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835525" y="2108200"/>
            <a:ext cx="3654425" cy="3579813"/>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a:xfrm>
            <a:off x="685800" y="6248400"/>
            <a:ext cx="1905000" cy="457200"/>
          </a:xfrm>
        </p:spPr>
        <p:txBody>
          <a:bodyPr/>
          <a:lstStyle>
            <a:lvl1pPr>
              <a:defRPr/>
            </a:lvl1pPr>
          </a:lstStyle>
          <a:p>
            <a:endParaRPr lang="en-US" altLang="en-US"/>
          </a:p>
        </p:txBody>
      </p:sp>
      <p:sp>
        <p:nvSpPr>
          <p:cNvPr id="6" name="Footer Placeholder 5"/>
          <p:cNvSpPr>
            <a:spLocks noGrp="1"/>
          </p:cNvSpPr>
          <p:nvPr>
            <p:ph type="ftr" sz="quarter" idx="11"/>
          </p:nvPr>
        </p:nvSpPr>
        <p:spPr>
          <a:xfrm>
            <a:off x="3124200" y="6248400"/>
            <a:ext cx="2895600" cy="45720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6553200" y="6248400"/>
            <a:ext cx="1905000" cy="457200"/>
          </a:xfrm>
        </p:spPr>
        <p:txBody>
          <a:bodyPr/>
          <a:lstStyle>
            <a:lvl1pPr>
              <a:defRPr/>
            </a:lvl1pPr>
          </a:lstStyle>
          <a:p>
            <a:fld id="{513C1AC1-FC70-408C-8CBD-4CF5A354136E}" type="slidenum">
              <a:rPr lang="en-US" altLang="en-US"/>
              <a:pPr/>
              <a:t>‹#›</a:t>
            </a:fld>
            <a:endParaRPr lang="en-US" altLang="en-US"/>
          </a:p>
        </p:txBody>
      </p:sp>
    </p:spTree>
    <p:extLst>
      <p:ext uri="{BB962C8B-B14F-4D97-AF65-F5344CB8AC3E}">
        <p14:creationId xmlns:p14="http://schemas.microsoft.com/office/powerpoint/2010/main" val="32121552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3B98E01-3176-4B0D-B91C-F6F37D6C3F37}" type="datetimeFigureOut">
              <a:rPr lang="en-US" smtClean="0"/>
              <a:t>7/22/2016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BE2C467-1D31-491B-8CB2-7AB4BEEF38B5}" type="slidenum">
              <a:rPr lang="en-US" smtClean="0"/>
              <a:t>‹#›</a:t>
            </a:fld>
            <a:endParaRPr lang="en-US"/>
          </a:p>
        </p:txBody>
      </p:sp>
    </p:spTree>
    <p:extLst>
      <p:ext uri="{BB962C8B-B14F-4D97-AF65-F5344CB8AC3E}">
        <p14:creationId xmlns:p14="http://schemas.microsoft.com/office/powerpoint/2010/main" val="82330017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3B98E01-3176-4B0D-B91C-F6F37D6C3F37}" type="datetimeFigureOut">
              <a:rPr lang="en-US" smtClean="0"/>
              <a:t>7/22/2016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E2C467-1D31-491B-8CB2-7AB4BEEF38B5}" type="slidenum">
              <a:rPr lang="en-US" smtClean="0"/>
              <a:t>‹#›</a:t>
            </a:fld>
            <a:endParaRPr lang="en-US"/>
          </a:p>
        </p:txBody>
      </p:sp>
    </p:spTree>
    <p:extLst>
      <p:ext uri="{BB962C8B-B14F-4D97-AF65-F5344CB8AC3E}">
        <p14:creationId xmlns:p14="http://schemas.microsoft.com/office/powerpoint/2010/main" val="10070435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3B98E01-3176-4B0D-B91C-F6F37D6C3F37}" type="datetimeFigureOut">
              <a:rPr lang="en-US" smtClean="0"/>
              <a:t>7/22/2016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BE2C467-1D31-491B-8CB2-7AB4BEEF38B5}" type="slidenum">
              <a:rPr lang="en-US" smtClean="0"/>
              <a:t>‹#›</a:t>
            </a:fld>
            <a:endParaRPr lang="en-US"/>
          </a:p>
        </p:txBody>
      </p:sp>
    </p:spTree>
    <p:extLst>
      <p:ext uri="{BB962C8B-B14F-4D97-AF65-F5344CB8AC3E}">
        <p14:creationId xmlns:p14="http://schemas.microsoft.com/office/powerpoint/2010/main" val="142993095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3B98E01-3176-4B0D-B91C-F6F37D6C3F37}" type="datetimeFigureOut">
              <a:rPr lang="en-US" smtClean="0"/>
              <a:t>7/22/2016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BE2C467-1D31-491B-8CB2-7AB4BEEF38B5}" type="slidenum">
              <a:rPr lang="en-US" smtClean="0"/>
              <a:t>‹#›</a:t>
            </a:fld>
            <a:endParaRPr lang="en-US"/>
          </a:p>
        </p:txBody>
      </p:sp>
    </p:spTree>
    <p:extLst>
      <p:ext uri="{BB962C8B-B14F-4D97-AF65-F5344CB8AC3E}">
        <p14:creationId xmlns:p14="http://schemas.microsoft.com/office/powerpoint/2010/main" val="4787683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3B98E01-3176-4B0D-B91C-F6F37D6C3F37}" type="datetimeFigureOut">
              <a:rPr lang="en-US" smtClean="0"/>
              <a:t>7/22/2016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BE2C467-1D31-491B-8CB2-7AB4BEEF38B5}" type="slidenum">
              <a:rPr lang="en-US" smtClean="0"/>
              <a:t>‹#›</a:t>
            </a:fld>
            <a:endParaRPr lang="en-US"/>
          </a:p>
        </p:txBody>
      </p:sp>
    </p:spTree>
    <p:extLst>
      <p:ext uri="{BB962C8B-B14F-4D97-AF65-F5344CB8AC3E}">
        <p14:creationId xmlns:p14="http://schemas.microsoft.com/office/powerpoint/2010/main" val="41947471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B98E01-3176-4B0D-B91C-F6F37D6C3F37}" type="datetimeFigureOut">
              <a:rPr lang="en-US" smtClean="0"/>
              <a:t>7/22/2016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E2C467-1D31-491B-8CB2-7AB4BEEF38B5}" type="slidenum">
              <a:rPr lang="en-US" smtClean="0"/>
              <a:t>‹#›</a:t>
            </a:fld>
            <a:endParaRPr lang="en-US"/>
          </a:p>
        </p:txBody>
      </p:sp>
    </p:spTree>
    <p:extLst>
      <p:ext uri="{BB962C8B-B14F-4D97-AF65-F5344CB8AC3E}">
        <p14:creationId xmlns:p14="http://schemas.microsoft.com/office/powerpoint/2010/main" val="147949796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3B98E01-3176-4B0D-B91C-F6F37D6C3F37}" type="datetimeFigureOut">
              <a:rPr lang="en-US" smtClean="0"/>
              <a:t>7/22/2016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BE2C467-1D31-491B-8CB2-7AB4BEEF38B5}" type="slidenum">
              <a:rPr lang="en-US" smtClean="0"/>
              <a:t>‹#›</a:t>
            </a:fld>
            <a:endParaRPr lang="en-US"/>
          </a:p>
        </p:txBody>
      </p:sp>
    </p:spTree>
    <p:extLst>
      <p:ext uri="{BB962C8B-B14F-4D97-AF65-F5344CB8AC3E}">
        <p14:creationId xmlns:p14="http://schemas.microsoft.com/office/powerpoint/2010/main" val="87066460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3B98E01-3176-4B0D-B91C-F6F37D6C3F37}" type="datetimeFigureOut">
              <a:rPr lang="en-US" smtClean="0"/>
              <a:t>7/22/2016</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BE2C467-1D31-491B-8CB2-7AB4BEEF38B5}" type="slidenum">
              <a:rPr lang="en-US" smtClean="0"/>
              <a:t>‹#›</a:t>
            </a:fld>
            <a:endParaRPr lang="en-US"/>
          </a:p>
        </p:txBody>
      </p:sp>
    </p:spTree>
    <p:extLst>
      <p:ext uri="{BB962C8B-B14F-4D97-AF65-F5344CB8AC3E}">
        <p14:creationId xmlns:p14="http://schemas.microsoft.com/office/powerpoint/2010/main" val="352235833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4"/>
          <a:srcRect/>
          <a:stretch>
            <a:fillRect/>
          </a:stretch>
        </a:blip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1028700" y="673100"/>
            <a:ext cx="7461250" cy="993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1028700" y="2108200"/>
            <a:ext cx="7461250" cy="35798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1028" name="Rectangle 4"/>
          <p:cNvSpPr>
            <a:spLocks noGrp="1" noChangeArrowheads="1"/>
          </p:cNvSpPr>
          <p:nvPr>
            <p:ph type="dt" sz="half" idx="2"/>
          </p:nvPr>
        </p:nvSpPr>
        <p:spPr bwMode="auto">
          <a:xfrm>
            <a:off x="6858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mn-lt"/>
              </a:defRPr>
            </a:lvl1pPr>
          </a:lstStyle>
          <a:p>
            <a:endParaRPr lang="en-US" altLang="en-US"/>
          </a:p>
        </p:txBody>
      </p:sp>
      <p:sp>
        <p:nvSpPr>
          <p:cNvPr id="1029" name="Rectangle 5"/>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mn-lt"/>
              </a:defRPr>
            </a:lvl1pPr>
          </a:lstStyle>
          <a:p>
            <a:endParaRPr lang="en-US" altLang="en-US"/>
          </a:p>
        </p:txBody>
      </p:sp>
      <p:sp>
        <p:nvSpPr>
          <p:cNvPr id="1030" name="Rectangle 6"/>
          <p:cNvSpPr>
            <a:spLocks noGrp="1" noChangeArrowheads="1"/>
          </p:cNvSpPr>
          <p:nvPr>
            <p:ph type="sldNum" sz="quarter" idx="4"/>
          </p:nvPr>
        </p:nvSpPr>
        <p:spPr bwMode="auto">
          <a:xfrm>
            <a:off x="6553200" y="6248400"/>
            <a:ext cx="19050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mn-lt"/>
              </a:defRPr>
            </a:lvl1pPr>
          </a:lstStyle>
          <a:p>
            <a:fld id="{47B42014-F393-4A5B-90D3-73211CC37AD0}" type="slidenum">
              <a:rPr lang="en-US" altLang="en-US"/>
              <a:pPr/>
              <a:t>‹#›</a:t>
            </a:fld>
            <a:endParaRPr lang="en-US" altLang="en-US"/>
          </a:p>
        </p:txBody>
      </p:sp>
    </p:spTree>
    <p:extLst>
      <p:ext uri="{BB962C8B-B14F-4D97-AF65-F5344CB8AC3E}">
        <p14:creationId xmlns:p14="http://schemas.microsoft.com/office/powerpoint/2010/main" val="408947619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7">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7">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7">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7">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02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7" grpId="0" build="p">
        <p:tmplLst>
          <p:tmpl lvl="1">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2">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3">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4">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 lvl="5">
            <p:tnLst>
              <p:par>
                <p:cTn presetID="1" presetClass="entr" presetSubtype="0" fill="hold" nodeType="clickEffect">
                  <p:stCondLst>
                    <p:cond delay="0"/>
                  </p:stCondLst>
                  <p:childTnLst>
                    <p:set>
                      <p:cBhvr>
                        <p:cTn dur="1" fill="hold">
                          <p:stCondLst>
                            <p:cond delay="0"/>
                          </p:stCondLst>
                        </p:cTn>
                        <p:tgtEl>
                          <p:spTgt spid="1027"/>
                        </p:tgtEl>
                        <p:attrNameLst>
                          <p:attrName>style.visibility</p:attrName>
                        </p:attrNameLst>
                      </p:cBhvr>
                      <p:to>
                        <p:strVal val="visible"/>
                      </p:to>
                    </p:set>
                  </p:childTnLst>
                </p:cTn>
              </p:par>
            </p:tnLst>
          </p:tmpl>
        </p:tmplLst>
      </p:bldP>
    </p:bldLst>
  </p:timing>
  <p:hf hdr="0" ftr="0" dt="0"/>
  <p:txStyles>
    <p:titleStyle>
      <a:lvl1pPr algn="ctr" rtl="0" fontAlgn="base">
        <a:spcBef>
          <a:spcPct val="0"/>
        </a:spcBef>
        <a:spcAft>
          <a:spcPct val="0"/>
        </a:spcAft>
        <a:defRPr sz="4800" b="1" kern="1200">
          <a:solidFill>
            <a:schemeClr val="tx2"/>
          </a:solidFill>
          <a:latin typeface="+mj-lt"/>
          <a:ea typeface="+mj-ea"/>
          <a:cs typeface="+mj-cs"/>
        </a:defRPr>
      </a:lvl1pPr>
      <a:lvl2pPr algn="ctr" rtl="0" fontAlgn="base">
        <a:spcBef>
          <a:spcPct val="0"/>
        </a:spcBef>
        <a:spcAft>
          <a:spcPct val="0"/>
        </a:spcAft>
        <a:defRPr sz="4800" b="1">
          <a:solidFill>
            <a:schemeClr val="tx2"/>
          </a:solidFill>
          <a:latin typeface="Arial" panose="020B0604020202020204" pitchFamily="34" charset="0"/>
        </a:defRPr>
      </a:lvl2pPr>
      <a:lvl3pPr algn="ctr" rtl="0" fontAlgn="base">
        <a:spcBef>
          <a:spcPct val="0"/>
        </a:spcBef>
        <a:spcAft>
          <a:spcPct val="0"/>
        </a:spcAft>
        <a:defRPr sz="4800" b="1">
          <a:solidFill>
            <a:schemeClr val="tx2"/>
          </a:solidFill>
          <a:latin typeface="Arial" panose="020B0604020202020204" pitchFamily="34" charset="0"/>
        </a:defRPr>
      </a:lvl3pPr>
      <a:lvl4pPr algn="ctr" rtl="0" fontAlgn="base">
        <a:spcBef>
          <a:spcPct val="0"/>
        </a:spcBef>
        <a:spcAft>
          <a:spcPct val="0"/>
        </a:spcAft>
        <a:defRPr sz="4800" b="1">
          <a:solidFill>
            <a:schemeClr val="tx2"/>
          </a:solidFill>
          <a:latin typeface="Arial" panose="020B0604020202020204" pitchFamily="34" charset="0"/>
        </a:defRPr>
      </a:lvl4pPr>
      <a:lvl5pPr algn="ctr" rtl="0" fontAlgn="base">
        <a:spcBef>
          <a:spcPct val="0"/>
        </a:spcBef>
        <a:spcAft>
          <a:spcPct val="0"/>
        </a:spcAft>
        <a:defRPr sz="4800" b="1">
          <a:solidFill>
            <a:schemeClr val="tx2"/>
          </a:solidFill>
          <a:latin typeface="Arial" panose="020B0604020202020204" pitchFamily="34" charset="0"/>
        </a:defRPr>
      </a:lvl5pPr>
      <a:lvl6pPr marL="457200" algn="ctr" rtl="0" fontAlgn="base">
        <a:spcBef>
          <a:spcPct val="0"/>
        </a:spcBef>
        <a:spcAft>
          <a:spcPct val="0"/>
        </a:spcAft>
        <a:defRPr sz="4800" b="1">
          <a:solidFill>
            <a:schemeClr val="tx2"/>
          </a:solidFill>
          <a:latin typeface="Arial" panose="020B0604020202020204" pitchFamily="34" charset="0"/>
        </a:defRPr>
      </a:lvl6pPr>
      <a:lvl7pPr marL="914400" algn="ctr" rtl="0" fontAlgn="base">
        <a:spcBef>
          <a:spcPct val="0"/>
        </a:spcBef>
        <a:spcAft>
          <a:spcPct val="0"/>
        </a:spcAft>
        <a:defRPr sz="4800" b="1">
          <a:solidFill>
            <a:schemeClr val="tx2"/>
          </a:solidFill>
          <a:latin typeface="Arial" panose="020B0604020202020204" pitchFamily="34" charset="0"/>
        </a:defRPr>
      </a:lvl7pPr>
      <a:lvl8pPr marL="1371600" algn="ctr" rtl="0" fontAlgn="base">
        <a:spcBef>
          <a:spcPct val="0"/>
        </a:spcBef>
        <a:spcAft>
          <a:spcPct val="0"/>
        </a:spcAft>
        <a:defRPr sz="4800" b="1">
          <a:solidFill>
            <a:schemeClr val="tx2"/>
          </a:solidFill>
          <a:latin typeface="Arial" panose="020B0604020202020204" pitchFamily="34" charset="0"/>
        </a:defRPr>
      </a:lvl8pPr>
      <a:lvl9pPr marL="1828800" algn="ctr" rtl="0" fontAlgn="base">
        <a:spcBef>
          <a:spcPct val="0"/>
        </a:spcBef>
        <a:spcAft>
          <a:spcPct val="0"/>
        </a:spcAft>
        <a:defRPr sz="4800" b="1">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b="1" kern="1200">
          <a:solidFill>
            <a:schemeClr val="tx1"/>
          </a:solidFill>
          <a:latin typeface="+mn-lt"/>
          <a:ea typeface="+mn-ea"/>
          <a:cs typeface="+mn-cs"/>
        </a:defRPr>
      </a:lvl1pPr>
      <a:lvl2pPr marL="742950" indent="-285750" algn="l" rtl="0" fontAlgn="base">
        <a:spcBef>
          <a:spcPct val="20000"/>
        </a:spcBef>
        <a:spcAft>
          <a:spcPct val="0"/>
        </a:spcAft>
        <a:buChar char="–"/>
        <a:defRPr sz="2800" b="1" kern="1200">
          <a:solidFill>
            <a:schemeClr val="tx1"/>
          </a:solidFill>
          <a:latin typeface="+mn-lt"/>
          <a:ea typeface="+mn-ea"/>
          <a:cs typeface="+mn-cs"/>
        </a:defRPr>
      </a:lvl2pPr>
      <a:lvl3pPr marL="1143000" indent="-228600" algn="l" rtl="0" fontAlgn="base">
        <a:spcBef>
          <a:spcPct val="20000"/>
        </a:spcBef>
        <a:spcAft>
          <a:spcPct val="0"/>
        </a:spcAft>
        <a:buChar char="•"/>
        <a:defRPr sz="2400" b="1" kern="1200">
          <a:solidFill>
            <a:schemeClr val="tx1"/>
          </a:solidFill>
          <a:latin typeface="+mn-lt"/>
          <a:ea typeface="+mn-ea"/>
          <a:cs typeface="+mn-cs"/>
        </a:defRPr>
      </a:lvl3pPr>
      <a:lvl4pPr marL="1600200" indent="-228600" algn="l" rtl="0" fontAlgn="base">
        <a:spcBef>
          <a:spcPct val="20000"/>
        </a:spcBef>
        <a:spcAft>
          <a:spcPct val="0"/>
        </a:spcAft>
        <a:buChar char="–"/>
        <a:defRPr sz="2000" b="1" kern="1200">
          <a:solidFill>
            <a:schemeClr val="tx1"/>
          </a:solidFill>
          <a:latin typeface="+mn-lt"/>
          <a:ea typeface="+mn-ea"/>
          <a:cs typeface="+mn-cs"/>
        </a:defRPr>
      </a:lvl4pPr>
      <a:lvl5pPr marL="2057400" indent="-228600" algn="l" rtl="0" fontAlgn="base">
        <a:spcBef>
          <a:spcPct val="20000"/>
        </a:spcBef>
        <a:spcAft>
          <a:spcPct val="0"/>
        </a:spcAft>
        <a:buChar char="»"/>
        <a:defRPr sz="2000" b="1"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3.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3.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3.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3.xml"/><Relationship Id="rId1" Type="http://schemas.openxmlformats.org/officeDocument/2006/relationships/slideLayout" Target="../slideLayouts/slideLayout13.xml"/><Relationship Id="rId4" Type="http://schemas.microsoft.com/office/2007/relationships/hdphoto" Target="../media/hdphoto1.wdp"/></Relationships>
</file>

<file path=ppt/slides/_rels/slide2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4.xml"/><Relationship Id="rId1" Type="http://schemas.openxmlformats.org/officeDocument/2006/relationships/slideLayout" Target="../slideLayouts/slideLayout13.xml"/><Relationship Id="rId4" Type="http://schemas.microsoft.com/office/2007/relationships/hdphoto" Target="../media/hdphoto1.wdp"/></Relationships>
</file>

<file path=ppt/slides/_rels/slide2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15.xml"/><Relationship Id="rId1" Type="http://schemas.openxmlformats.org/officeDocument/2006/relationships/slideLayout" Target="../slideLayouts/slideLayout13.xml"/><Relationship Id="rId4" Type="http://schemas.microsoft.com/office/2007/relationships/hdphoto" Target="../media/hdphoto1.wdp"/></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1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3.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3.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3.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3.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3.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3.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3.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3.xml"/></Relationships>
</file>

<file path=ppt/slides/_rels/slide4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3.xml"/></Relationships>
</file>

<file path=ppt/slides/_rels/slide4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28.xml"/><Relationship Id="rId1" Type="http://schemas.openxmlformats.org/officeDocument/2006/relationships/slideLayout" Target="../slideLayouts/slideLayout13.xml"/><Relationship Id="rId4" Type="http://schemas.openxmlformats.org/officeDocument/2006/relationships/image" Target="../media/image7.jpg"/></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3.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3" Type="http://schemas.openxmlformats.org/officeDocument/2006/relationships/image" Target="../media/image8.wmf"/><Relationship Id="rId2" Type="http://schemas.openxmlformats.org/officeDocument/2006/relationships/notesSlide" Target="../notesSlides/notesSlide31.xml"/><Relationship Id="rId1" Type="http://schemas.openxmlformats.org/officeDocument/2006/relationships/slideLayout" Target="../slideLayouts/slideLayout23.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3.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3.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7" name="Rectangle 7"/>
          <p:cNvSpPr>
            <a:spLocks noGrp="1" noChangeArrowheads="1"/>
          </p:cNvSpPr>
          <p:nvPr>
            <p:ph type="ctrTitle"/>
          </p:nvPr>
        </p:nvSpPr>
        <p:spPr/>
        <p:txBody>
          <a:bodyPr/>
          <a:lstStyle/>
          <a:p>
            <a:r>
              <a:rPr lang="en-US" altLang="en-US"/>
              <a:t>Revelation 19:1-10</a:t>
            </a:r>
          </a:p>
        </p:txBody>
      </p:sp>
      <p:sp>
        <p:nvSpPr>
          <p:cNvPr id="87048" name="Rectangle 8"/>
          <p:cNvSpPr>
            <a:spLocks noGrp="1" noChangeArrowheads="1"/>
          </p:cNvSpPr>
          <p:nvPr>
            <p:ph type="subTitle" idx="1"/>
          </p:nvPr>
        </p:nvSpPr>
        <p:spPr/>
        <p:txBody>
          <a:bodyPr/>
          <a:lstStyle/>
          <a:p>
            <a:r>
              <a:rPr lang="en-US" altLang="en-US"/>
              <a:t>Saints Rejoice</a:t>
            </a:r>
          </a:p>
        </p:txBody>
      </p:sp>
    </p:spTree>
    <p:extLst>
      <p:ext uri="{BB962C8B-B14F-4D97-AF65-F5344CB8AC3E}">
        <p14:creationId xmlns:p14="http://schemas.microsoft.com/office/powerpoint/2010/main" val="421388623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6000">
        <p15:prstTrans prst="curtains"/>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2D55EB24-D2BF-4360-B4EB-93ABFF29FEE2}"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10</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98306" name="Rectangle 2"/>
          <p:cNvSpPr>
            <a:spLocks noGrp="1" noChangeArrowheads="1"/>
          </p:cNvSpPr>
          <p:nvPr>
            <p:ph type="title"/>
          </p:nvPr>
        </p:nvSpPr>
        <p:spPr/>
        <p:txBody>
          <a:bodyPr/>
          <a:lstStyle/>
          <a:p>
            <a:r>
              <a:rPr lang="en-US" altLang="en-US" dirty="0">
                <a:solidFill>
                  <a:schemeClr val="accent6">
                    <a:lumMod val="75000"/>
                  </a:schemeClr>
                </a:solidFill>
                <a:latin typeface="Segoe UI Black" panose="020B0A02040204020203" pitchFamily="34" charset="0"/>
                <a:ea typeface="Segoe UI Black" panose="020B0A02040204020203" pitchFamily="34" charset="0"/>
                <a:cs typeface="Segoe UI Black" panose="020B0A02040204020203" pitchFamily="34" charset="0"/>
              </a:rPr>
              <a:t>Omnipotent Lord</a:t>
            </a:r>
          </a:p>
        </p:txBody>
      </p:sp>
      <p:sp>
        <p:nvSpPr>
          <p:cNvPr id="98307" name="Rectangle 3"/>
          <p:cNvSpPr>
            <a:spLocks noGrp="1" noChangeArrowheads="1"/>
          </p:cNvSpPr>
          <p:nvPr>
            <p:ph type="body" idx="1"/>
          </p:nvPr>
        </p:nvSpPr>
        <p:spPr/>
        <p:txBody>
          <a:bodyPr/>
          <a:lstStyle/>
          <a:p>
            <a:pPr>
              <a:lnSpc>
                <a:spcPct val="90000"/>
              </a:lnSpc>
            </a:pPr>
            <a:r>
              <a:rPr lang="en-US" altLang="en-US" sz="2800"/>
              <a:t>Ps 47:2, “For the LORD Most High is awesome; He is a great King over all the earth.”</a:t>
            </a:r>
          </a:p>
          <a:p>
            <a:pPr>
              <a:lnSpc>
                <a:spcPct val="90000"/>
              </a:lnSpc>
            </a:pPr>
            <a:r>
              <a:rPr lang="en-US" altLang="en-US" sz="2800"/>
              <a:t>Ps 47:7,  “For God is the King of all the earth; Sing praises with understanding.”</a:t>
            </a:r>
          </a:p>
          <a:p>
            <a:pPr>
              <a:lnSpc>
                <a:spcPct val="90000"/>
              </a:lnSpc>
            </a:pPr>
            <a:r>
              <a:rPr lang="en-US" altLang="en-US" sz="2800"/>
              <a:t>Ps 93:1, “The LORD reigns, He is clothed with majesty; The LORD is clothed, He has girded Himself with strength. Surely the world is established, so that it cannot be moved.”</a:t>
            </a:r>
          </a:p>
        </p:txBody>
      </p:sp>
    </p:spTree>
    <p:extLst>
      <p:ext uri="{BB962C8B-B14F-4D97-AF65-F5344CB8AC3E}">
        <p14:creationId xmlns:p14="http://schemas.microsoft.com/office/powerpoint/2010/main" val="4174198749"/>
      </p:ext>
    </p:extLst>
  </p:cSld>
  <p:clrMapOvr>
    <a:masterClrMapping/>
  </p:clrMapOvr>
  <p:transition spd="slow">
    <p:cove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E3B35A8A-6082-458C-B2DE-8C7CE6284CAC}"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11</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99330" name="Rectangle 2"/>
          <p:cNvSpPr>
            <a:spLocks noGrp="1" noChangeArrowheads="1"/>
          </p:cNvSpPr>
          <p:nvPr>
            <p:ph type="title"/>
          </p:nvPr>
        </p:nvSpPr>
        <p:spPr/>
        <p:txBody>
          <a:bodyPr/>
          <a:lstStyle/>
          <a:p>
            <a:r>
              <a:rPr lang="en-US" altLang="en-US" dirty="0">
                <a:solidFill>
                  <a:schemeClr val="accent6">
                    <a:lumMod val="75000"/>
                  </a:schemeClr>
                </a:solidFill>
                <a:latin typeface="Segoe UI Black" panose="020B0A02040204020203" pitchFamily="34" charset="0"/>
                <a:ea typeface="Segoe UI Black" panose="020B0A02040204020203" pitchFamily="34" charset="0"/>
                <a:cs typeface="Segoe UI Black" panose="020B0A02040204020203" pitchFamily="34" charset="0"/>
              </a:rPr>
              <a:t>Omnipotent Lord</a:t>
            </a:r>
          </a:p>
        </p:txBody>
      </p:sp>
      <p:sp>
        <p:nvSpPr>
          <p:cNvPr id="99331" name="Rectangle 3"/>
          <p:cNvSpPr>
            <a:spLocks noGrp="1" noChangeArrowheads="1"/>
          </p:cNvSpPr>
          <p:nvPr>
            <p:ph type="body" idx="1"/>
          </p:nvPr>
        </p:nvSpPr>
        <p:spPr/>
        <p:txBody>
          <a:bodyPr/>
          <a:lstStyle/>
          <a:p>
            <a:pPr>
              <a:lnSpc>
                <a:spcPct val="80000"/>
              </a:lnSpc>
            </a:pPr>
            <a:r>
              <a:rPr lang="en-US" altLang="en-US"/>
              <a:t>Ps 97:1, “The LORD reigns; Let the earth rejoice; Let the multitude of isles be glad!”</a:t>
            </a:r>
          </a:p>
          <a:p>
            <a:pPr>
              <a:lnSpc>
                <a:spcPct val="80000"/>
              </a:lnSpc>
            </a:pPr>
            <a:r>
              <a:rPr lang="en-US" altLang="en-US"/>
              <a:t>Ps 97:12, “Rejoice in the LORD, you righteous, And give thanks at the remembrance of His holy name.”</a:t>
            </a:r>
          </a:p>
          <a:p>
            <a:pPr>
              <a:lnSpc>
                <a:spcPct val="80000"/>
              </a:lnSpc>
            </a:pPr>
            <a:r>
              <a:rPr lang="en-US" altLang="en-US"/>
              <a:t>Ps 99:1, “The LORD reigns; Let the peoples tremble! He dwells between the cherubim; Let the earth be moved!”</a:t>
            </a:r>
          </a:p>
        </p:txBody>
      </p:sp>
    </p:spTree>
    <p:extLst>
      <p:ext uri="{BB962C8B-B14F-4D97-AF65-F5344CB8AC3E}">
        <p14:creationId xmlns:p14="http://schemas.microsoft.com/office/powerpoint/2010/main" val="15436226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47F9B4DE-9EB9-42C8-A64A-B3E47FC7144D}"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12</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00354" name="Rectangle 2"/>
          <p:cNvSpPr>
            <a:spLocks noGrp="1" noChangeArrowheads="1"/>
          </p:cNvSpPr>
          <p:nvPr>
            <p:ph type="title"/>
          </p:nvPr>
        </p:nvSpPr>
        <p:spPr/>
        <p:txBody>
          <a:bodyPr/>
          <a:lstStyle/>
          <a:p>
            <a:r>
              <a:rPr lang="en-US" altLang="en-US" dirty="0">
                <a:latin typeface="Segoe UI Black" panose="020B0A02040204020203" pitchFamily="34" charset="0"/>
                <a:ea typeface="Segoe UI Black" panose="020B0A02040204020203" pitchFamily="34" charset="0"/>
                <a:cs typeface="Segoe UI Black" panose="020B0A02040204020203" pitchFamily="34" charset="0"/>
              </a:rPr>
              <a:t>POINT</a:t>
            </a:r>
          </a:p>
        </p:txBody>
      </p:sp>
      <p:sp>
        <p:nvSpPr>
          <p:cNvPr id="100355" name="Rectangle 3"/>
          <p:cNvSpPr>
            <a:spLocks noGrp="1" noChangeArrowheads="1"/>
          </p:cNvSpPr>
          <p:nvPr>
            <p:ph type="body" idx="1"/>
          </p:nvPr>
        </p:nvSpPr>
        <p:spPr/>
        <p:txBody>
          <a:bodyPr/>
          <a:lstStyle/>
          <a:p>
            <a:pPr marL="0" indent="0">
              <a:buNone/>
            </a:pPr>
            <a:r>
              <a:rPr lang="en-US" altLang="en-US" sz="2800" dirty="0"/>
              <a:t>When we see the Lord as the Psalmist did and as Revelation portrays, we will easily and gladly open our mouths and sing out loud:</a:t>
            </a:r>
            <a:br>
              <a:rPr lang="en-US" altLang="en-US" sz="2800" dirty="0"/>
            </a:br>
            <a:br>
              <a:rPr lang="en-US" altLang="en-US" sz="2800" dirty="0"/>
            </a:br>
            <a:r>
              <a:rPr lang="en-US" altLang="en-US" sz="2800" dirty="0"/>
              <a:t>	</a:t>
            </a:r>
            <a:r>
              <a:rPr lang="en-US" altLang="en-US" sz="3600" i="1"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rPr>
              <a:t>“Alleluia! For the Lord God 	Omnipotent reigns!”</a:t>
            </a:r>
            <a:endParaRPr lang="en-US" altLang="en-US" sz="2800" i="1" dirty="0">
              <a:solidFill>
                <a:srgbClr val="C00000"/>
              </a:solidFill>
              <a:effectLst>
                <a:outerShdw blurRad="38100" dist="38100" dir="2700000" algn="tl">
                  <a:srgbClr val="000000">
                    <a:alpha val="43137"/>
                  </a:srgbClr>
                </a:outerShdw>
              </a:effectLst>
            </a:endParaRPr>
          </a:p>
        </p:txBody>
      </p:sp>
    </p:spTree>
    <p:extLst>
      <p:ext uri="{BB962C8B-B14F-4D97-AF65-F5344CB8AC3E}">
        <p14:creationId xmlns:p14="http://schemas.microsoft.com/office/powerpoint/2010/main" val="34205406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59C77AA-F8A5-464C-94D8-D304298949E8}"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13</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01378" name="Rectangle 2"/>
          <p:cNvSpPr>
            <a:spLocks noGrp="1" noChangeArrowheads="1"/>
          </p:cNvSpPr>
          <p:nvPr>
            <p:ph type="title"/>
          </p:nvPr>
        </p:nvSpPr>
        <p:spPr/>
        <p:txBody>
          <a:bodyPr/>
          <a:lstStyle/>
          <a:p>
            <a:r>
              <a:rPr lang="en-US" altLang="en-US" sz="4400" dirty="0">
                <a:latin typeface="Segoe UI Black" panose="020B0A02040204020203" pitchFamily="34" charset="0"/>
                <a:ea typeface="Segoe UI Black" panose="020B0A02040204020203" pitchFamily="34" charset="0"/>
                <a:cs typeface="Segoe UI Black" panose="020B0A02040204020203" pitchFamily="34" charset="0"/>
              </a:rPr>
              <a:t>Marriage of </a:t>
            </a:r>
            <a:r>
              <a:rPr lang="en-US" altLang="en-US" sz="4400" dirty="0">
                <a:solidFill>
                  <a:schemeClr val="accent6">
                    <a:lumMod val="75000"/>
                  </a:schemeClr>
                </a:solidFill>
                <a:latin typeface="Segoe UI Black" panose="020B0A02040204020203" pitchFamily="34" charset="0"/>
                <a:ea typeface="Segoe UI Black" panose="020B0A02040204020203" pitchFamily="34" charset="0"/>
                <a:cs typeface="Segoe UI Black" panose="020B0A02040204020203" pitchFamily="34" charset="0"/>
              </a:rPr>
              <a:t>the</a:t>
            </a:r>
            <a:r>
              <a:rPr lang="en-US" altLang="en-US" sz="4400" dirty="0">
                <a:latin typeface="Segoe UI Black" panose="020B0A02040204020203" pitchFamily="34" charset="0"/>
                <a:ea typeface="Segoe UI Black" panose="020B0A02040204020203" pitchFamily="34" charset="0"/>
                <a:cs typeface="Segoe UI Black" panose="020B0A02040204020203" pitchFamily="34" charset="0"/>
              </a:rPr>
              <a:t> </a:t>
            </a:r>
            <a:r>
              <a:rPr lang="en-US" altLang="en-US" sz="4400" dirty="0">
                <a:solidFill>
                  <a:schemeClr val="accent6">
                    <a:lumMod val="75000"/>
                  </a:schemeClr>
                </a:solidFill>
                <a:latin typeface="Segoe UI Black" panose="020B0A02040204020203" pitchFamily="34" charset="0"/>
                <a:ea typeface="Segoe UI Black" panose="020B0A02040204020203" pitchFamily="34" charset="0"/>
                <a:cs typeface="Segoe UI Black" panose="020B0A02040204020203" pitchFamily="34" charset="0"/>
              </a:rPr>
              <a:t>Lamb</a:t>
            </a:r>
            <a:br>
              <a:rPr lang="en-US" altLang="en-US" sz="4400" dirty="0">
                <a:latin typeface="Segoe UI Black" panose="020B0A02040204020203" pitchFamily="34" charset="0"/>
                <a:ea typeface="Segoe UI Black" panose="020B0A02040204020203" pitchFamily="34" charset="0"/>
                <a:cs typeface="Segoe UI Black" panose="020B0A02040204020203" pitchFamily="34" charset="0"/>
              </a:rPr>
            </a:br>
            <a:r>
              <a:rPr lang="en-US" altLang="en-US" sz="4400" dirty="0">
                <a:latin typeface="Segoe UI Black" panose="020B0A02040204020203" pitchFamily="34" charset="0"/>
                <a:ea typeface="Segoe UI Black" panose="020B0A02040204020203" pitchFamily="34" charset="0"/>
                <a:cs typeface="Segoe UI Black" panose="020B0A02040204020203" pitchFamily="34" charset="0"/>
              </a:rPr>
              <a:t>19:7-10</a:t>
            </a:r>
          </a:p>
        </p:txBody>
      </p:sp>
      <p:sp>
        <p:nvSpPr>
          <p:cNvPr id="101379" name="Rectangle 3"/>
          <p:cNvSpPr>
            <a:spLocks noGrp="1" noChangeArrowheads="1"/>
          </p:cNvSpPr>
          <p:nvPr>
            <p:ph type="body" idx="1"/>
          </p:nvPr>
        </p:nvSpPr>
        <p:spPr/>
        <p:txBody>
          <a:bodyPr/>
          <a:lstStyle/>
          <a:p>
            <a:r>
              <a:rPr lang="en-US" altLang="en-US" dirty="0"/>
              <a:t>Question 4</a:t>
            </a:r>
          </a:p>
          <a:p>
            <a:r>
              <a:rPr lang="en-US" altLang="en-US" dirty="0"/>
              <a:t>Features of an ancient near eastern wedding</a:t>
            </a:r>
          </a:p>
          <a:p>
            <a:pPr lvl="1"/>
            <a:r>
              <a:rPr lang="en-US" altLang="en-US"/>
              <a:t>The context </a:t>
            </a:r>
            <a:r>
              <a:rPr lang="en-US" altLang="en-US" dirty="0"/>
              <a:t>helps to better appreciate and understand all passages that speak on marriage, wedding supper, etc.</a:t>
            </a:r>
          </a:p>
        </p:txBody>
      </p:sp>
    </p:spTree>
    <p:extLst>
      <p:ext uri="{BB962C8B-B14F-4D97-AF65-F5344CB8AC3E}">
        <p14:creationId xmlns:p14="http://schemas.microsoft.com/office/powerpoint/2010/main" val="2300800923"/>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C977127-618F-4188-A7AB-84B2F3F17C43}"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14</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02402" name="Rectangle 2"/>
          <p:cNvSpPr>
            <a:spLocks noGrp="1" noChangeArrowheads="1"/>
          </p:cNvSpPr>
          <p:nvPr>
            <p:ph type="title"/>
          </p:nvPr>
        </p:nvSpPr>
        <p:spPr/>
        <p:txBody>
          <a:bodyPr/>
          <a:lstStyle/>
          <a:p>
            <a:r>
              <a:rPr lang="en-US" altLang="en-US" baseline="3000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Black" panose="020B0A04020102020204" pitchFamily="34" charset="0"/>
              </a:rPr>
              <a:t>1</a:t>
            </a:r>
            <a:r>
              <a:rPr lang="en-US" altLang="en-US"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Black" panose="020B0A04020102020204" pitchFamily="34" charset="0"/>
              </a:rPr>
              <a:t>The Betrothal</a:t>
            </a:r>
          </a:p>
        </p:txBody>
      </p:sp>
      <p:sp>
        <p:nvSpPr>
          <p:cNvPr id="102403" name="Rectangle 3"/>
          <p:cNvSpPr>
            <a:spLocks noGrp="1" noChangeArrowheads="1"/>
          </p:cNvSpPr>
          <p:nvPr>
            <p:ph type="body" idx="1"/>
          </p:nvPr>
        </p:nvSpPr>
        <p:spPr>
          <a:xfrm>
            <a:off x="457200" y="2108200"/>
            <a:ext cx="8032750" cy="4521200"/>
          </a:xfrm>
        </p:spPr>
        <p:txBody>
          <a:bodyPr>
            <a:normAutofit/>
          </a:bodyPr>
          <a:lstStyle/>
          <a:p>
            <a:r>
              <a:rPr lang="en-US" altLang="en-US" dirty="0"/>
              <a:t>A public announcement</a:t>
            </a:r>
          </a:p>
          <a:p>
            <a:pPr lvl="1"/>
            <a:r>
              <a:rPr lang="en-US" altLang="en-US" dirty="0"/>
              <a:t>More binding than our “engagements” </a:t>
            </a:r>
          </a:p>
          <a:p>
            <a:pPr lvl="1"/>
            <a:r>
              <a:rPr lang="en-US" altLang="en-US" dirty="0"/>
              <a:t>A formal proceeding including the “friend” of the bridegroom and the parents of the bride</a:t>
            </a:r>
          </a:p>
          <a:p>
            <a:pPr lvl="1"/>
            <a:r>
              <a:rPr lang="en-US" altLang="en-US" dirty="0"/>
              <a:t>Confirmed by oaths and complemented with gifts/dowry (cf. Gen. 34:11, 12; Ruth 4:10)</a:t>
            </a:r>
          </a:p>
        </p:txBody>
      </p:sp>
    </p:spTree>
    <p:extLst>
      <p:ext uri="{BB962C8B-B14F-4D97-AF65-F5344CB8AC3E}">
        <p14:creationId xmlns:p14="http://schemas.microsoft.com/office/powerpoint/2010/main" val="2157745118"/>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2403">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024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2403">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0240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2403"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B68FD0D2-5652-47C6-A353-C60DC76926A1}"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15</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03426" name="Rectangle 2"/>
          <p:cNvSpPr>
            <a:spLocks noGrp="1" noChangeArrowheads="1"/>
          </p:cNvSpPr>
          <p:nvPr>
            <p:ph type="title"/>
          </p:nvPr>
        </p:nvSpPr>
        <p:spPr/>
        <p:txBody>
          <a:bodyPr/>
          <a:lstStyle/>
          <a:p>
            <a:r>
              <a:rPr lang="en-US" altLang="en-US" baseline="3000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Black" panose="020B0A04020102020204" pitchFamily="34" charset="0"/>
              </a:rPr>
              <a:t>2</a:t>
            </a:r>
            <a:r>
              <a:rPr lang="en-US" altLang="en-US"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Black" panose="020B0A04020102020204" pitchFamily="34" charset="0"/>
              </a:rPr>
              <a:t>The Marriage Supper</a:t>
            </a:r>
          </a:p>
        </p:txBody>
      </p:sp>
      <p:sp>
        <p:nvSpPr>
          <p:cNvPr id="103427" name="Rectangle 3"/>
          <p:cNvSpPr>
            <a:spLocks noGrp="1" noChangeArrowheads="1"/>
          </p:cNvSpPr>
          <p:nvPr>
            <p:ph type="body" idx="1"/>
          </p:nvPr>
        </p:nvSpPr>
        <p:spPr>
          <a:xfrm>
            <a:off x="1028700" y="2108200"/>
            <a:ext cx="7461250" cy="4216400"/>
          </a:xfrm>
        </p:spPr>
        <p:txBody>
          <a:bodyPr/>
          <a:lstStyle/>
          <a:p>
            <a:r>
              <a:rPr lang="en-US" altLang="en-US" dirty="0"/>
              <a:t>After betrothal, the groom would prepare for a “wedding supper”</a:t>
            </a:r>
          </a:p>
          <a:p>
            <a:r>
              <a:rPr lang="en-US" altLang="en-US" dirty="0"/>
              <a:t>When the time came for the marriage to be completed:</a:t>
            </a:r>
          </a:p>
          <a:p>
            <a:pPr lvl="1"/>
            <a:r>
              <a:rPr lang="en-US" altLang="en-US" dirty="0"/>
              <a:t>The timing varies (a delay, Matt. 25:5) </a:t>
            </a:r>
          </a:p>
          <a:p>
            <a:pPr lvl="1"/>
            <a:r>
              <a:rPr lang="en-US" altLang="en-US" dirty="0"/>
              <a:t>The groom would go to bride’s house </a:t>
            </a:r>
          </a:p>
          <a:p>
            <a:pPr lvl="1"/>
            <a:r>
              <a:rPr lang="en-US" altLang="en-US" dirty="0"/>
              <a:t>Bride and her companions would be </a:t>
            </a:r>
            <a:r>
              <a:rPr lang="en-US" altLang="en-US" i="1" dirty="0"/>
              <a:t>expecting</a:t>
            </a:r>
            <a:r>
              <a:rPr lang="en-US" altLang="en-US" dirty="0"/>
              <a:t> </a:t>
            </a:r>
            <a:r>
              <a:rPr lang="en-US" altLang="en-US" i="1" dirty="0"/>
              <a:t>him</a:t>
            </a:r>
          </a:p>
        </p:txBody>
      </p:sp>
    </p:spTree>
    <p:extLst>
      <p:ext uri="{BB962C8B-B14F-4D97-AF65-F5344CB8AC3E}">
        <p14:creationId xmlns:p14="http://schemas.microsoft.com/office/powerpoint/2010/main" val="159014208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1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88D8051E-A9FD-4C27-92AB-6BCD5693755C}"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16</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04450" name="Rectangle 2"/>
          <p:cNvSpPr>
            <a:spLocks noGrp="1" noChangeArrowheads="1"/>
          </p:cNvSpPr>
          <p:nvPr>
            <p:ph type="title"/>
          </p:nvPr>
        </p:nvSpPr>
        <p:spPr/>
        <p:txBody>
          <a:bodyPr/>
          <a:lstStyle/>
          <a:p>
            <a:r>
              <a:rPr lang="en-US" altLang="en-US" baseline="3000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Black" panose="020B0A04020102020204" pitchFamily="34" charset="0"/>
              </a:rPr>
              <a:t>2</a:t>
            </a:r>
            <a:r>
              <a:rPr lang="en-US" altLang="en-US"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Black" panose="020B0A04020102020204" pitchFamily="34" charset="0"/>
              </a:rPr>
              <a:t>The Marriage Supper</a:t>
            </a:r>
          </a:p>
        </p:txBody>
      </p:sp>
      <p:sp>
        <p:nvSpPr>
          <p:cNvPr id="104451" name="Rectangle 3"/>
          <p:cNvSpPr>
            <a:spLocks noGrp="1" noChangeArrowheads="1"/>
          </p:cNvSpPr>
          <p:nvPr>
            <p:ph type="body" idx="1"/>
          </p:nvPr>
        </p:nvSpPr>
        <p:spPr/>
        <p:txBody>
          <a:bodyPr/>
          <a:lstStyle/>
          <a:p>
            <a:r>
              <a:rPr lang="en-US" altLang="en-US" dirty="0"/>
              <a:t>The focus: </a:t>
            </a:r>
          </a:p>
          <a:p>
            <a:pPr lvl="1"/>
            <a:r>
              <a:rPr lang="en-US" altLang="en-US" dirty="0"/>
              <a:t>To “take a wife” from her father</a:t>
            </a:r>
          </a:p>
          <a:p>
            <a:pPr lvl="1"/>
            <a:r>
              <a:rPr lang="en-US" altLang="en-US" dirty="0"/>
              <a:t>Escort her and the whole party to his house or his father’s house</a:t>
            </a:r>
          </a:p>
          <a:p>
            <a:pPr>
              <a:buFontTx/>
              <a:buNone/>
            </a:pPr>
            <a:endParaRPr lang="en-US" altLang="en-US" dirty="0"/>
          </a:p>
        </p:txBody>
      </p:sp>
    </p:spTree>
    <p:extLst>
      <p:ext uri="{BB962C8B-B14F-4D97-AF65-F5344CB8AC3E}">
        <p14:creationId xmlns:p14="http://schemas.microsoft.com/office/powerpoint/2010/main" val="711453897"/>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345A5CC-A839-4596-8350-DFBE953B03D9}"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17</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05474" name="Rectangle 2"/>
          <p:cNvSpPr>
            <a:spLocks noGrp="1" noChangeArrowheads="1"/>
          </p:cNvSpPr>
          <p:nvPr>
            <p:ph type="title"/>
          </p:nvPr>
        </p:nvSpPr>
        <p:spPr/>
        <p:txBody>
          <a:bodyPr/>
          <a:lstStyle/>
          <a:p>
            <a:r>
              <a:rPr lang="en-US" altLang="en-US" baseline="3000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Black" panose="020B0A04020102020204" pitchFamily="34" charset="0"/>
              </a:rPr>
              <a:t>2</a:t>
            </a:r>
            <a:r>
              <a:rPr lang="en-US" altLang="en-US"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Black" panose="020B0A04020102020204" pitchFamily="34" charset="0"/>
              </a:rPr>
              <a:t>The Marriage Supper</a:t>
            </a:r>
          </a:p>
        </p:txBody>
      </p:sp>
      <p:sp>
        <p:nvSpPr>
          <p:cNvPr id="105476" name="Text Box 4"/>
          <p:cNvSpPr txBox="1">
            <a:spLocks noChangeArrowheads="1"/>
          </p:cNvSpPr>
          <p:nvPr/>
        </p:nvSpPr>
        <p:spPr bwMode="auto">
          <a:xfrm>
            <a:off x="1295400" y="2209800"/>
            <a:ext cx="7239000" cy="4235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200" b="0" i="0" u="none" strike="noStrike" kern="0" cap="none" spc="0" normalizeH="0" baseline="0" noProof="0">
                <a:ln>
                  <a:noFill/>
                </a:ln>
                <a:solidFill>
                  <a:sysClr val="windowText" lastClr="000000"/>
                </a:solidFill>
                <a:effectLst/>
                <a:uLnTx/>
                <a:uFillTx/>
              </a:rPr>
              <a:t> “. . . the essence of the ceremony consisted in the removal of the bride from her father’s house to that of the bridegroom or his father. There seems, indeed, to be a literal truth in the Heb. expression ‘to take’ a wife (Gen. 21:21; 24:3, 38; </a:t>
            </a:r>
            <a:r>
              <a:rPr kumimoji="0" lang="en-US" altLang="en-US" sz="3200" b="0" i="1" u="none" strike="noStrike" kern="0" cap="none" spc="0" normalizeH="0" baseline="0" noProof="0">
                <a:ln>
                  <a:noFill/>
                </a:ln>
                <a:solidFill>
                  <a:sysClr val="windowText" lastClr="000000"/>
                </a:solidFill>
                <a:effectLst/>
                <a:uLnTx/>
                <a:uFillTx/>
              </a:rPr>
              <a:t>see</a:t>
            </a:r>
            <a:r>
              <a:rPr kumimoji="0" lang="en-US" altLang="en-US" sz="3200" b="0" i="0" u="none" strike="noStrike" kern="0" cap="none" spc="0" normalizeH="0" baseline="0" noProof="0">
                <a:ln>
                  <a:noFill/>
                </a:ln>
                <a:solidFill>
                  <a:sysClr val="windowText" lastClr="000000"/>
                </a:solidFill>
                <a:effectLst/>
                <a:uLnTx/>
                <a:uFillTx/>
              </a:rPr>
              <a:t> marg. 26:34)”</a:t>
            </a:r>
          </a:p>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altLang="en-US" sz="3200" b="0" i="1" u="none" strike="noStrike" kern="0" cap="none" spc="0" normalizeH="0" baseline="0" noProof="0">
                <a:ln>
                  <a:noFill/>
                </a:ln>
                <a:solidFill>
                  <a:sysClr val="windowText" lastClr="000000"/>
                </a:solidFill>
                <a:effectLst/>
                <a:uLnTx/>
                <a:uFillTx/>
              </a:rPr>
              <a:t>Unger’s Bible Dictionary, p. 818</a:t>
            </a:r>
          </a:p>
        </p:txBody>
      </p:sp>
    </p:spTree>
    <p:extLst>
      <p:ext uri="{BB962C8B-B14F-4D97-AF65-F5344CB8AC3E}">
        <p14:creationId xmlns:p14="http://schemas.microsoft.com/office/powerpoint/2010/main" val="3818472855"/>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4D831A9-1B3F-4AE9-99DA-B8A1D9FF8C55}"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18</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06498" name="Rectangle 2"/>
          <p:cNvSpPr>
            <a:spLocks noGrp="1" noChangeArrowheads="1"/>
          </p:cNvSpPr>
          <p:nvPr>
            <p:ph type="title"/>
          </p:nvPr>
        </p:nvSpPr>
        <p:spPr/>
        <p:txBody>
          <a:bodyPr/>
          <a:lstStyle/>
          <a:p>
            <a:r>
              <a:rPr lang="en-US" altLang="en-US" baseline="3000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Black" panose="020B0A04020102020204" pitchFamily="34" charset="0"/>
              </a:rPr>
              <a:t>2</a:t>
            </a:r>
            <a:r>
              <a:rPr lang="en-US" altLang="en-US"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Black" panose="020B0A04020102020204" pitchFamily="34" charset="0"/>
              </a:rPr>
              <a:t>The Marriage Supper</a:t>
            </a:r>
          </a:p>
        </p:txBody>
      </p:sp>
      <p:sp>
        <p:nvSpPr>
          <p:cNvPr id="106499" name="Rectangle 3"/>
          <p:cNvSpPr>
            <a:spLocks noGrp="1" noChangeArrowheads="1"/>
          </p:cNvSpPr>
          <p:nvPr>
            <p:ph type="body" idx="1"/>
          </p:nvPr>
        </p:nvSpPr>
        <p:spPr/>
        <p:txBody>
          <a:bodyPr/>
          <a:lstStyle/>
          <a:p>
            <a:pPr>
              <a:lnSpc>
                <a:spcPct val="90000"/>
              </a:lnSpc>
            </a:pPr>
            <a:r>
              <a:rPr lang="en-US" altLang="en-US" dirty="0"/>
              <a:t>Before groom went to “take a wife,” he would put on festive attire, wear a garland, etc.</a:t>
            </a:r>
          </a:p>
          <a:p>
            <a:pPr>
              <a:lnSpc>
                <a:spcPct val="90000"/>
              </a:lnSpc>
            </a:pPr>
            <a:r>
              <a:rPr lang="en-US" altLang="en-US" dirty="0"/>
              <a:t>Groomsmen, singers, and lamp carriers (virgins) would accompany him to the bride’s house (cf. Matt. 25:6, 7)</a:t>
            </a:r>
          </a:p>
        </p:txBody>
      </p:sp>
    </p:spTree>
    <p:extLst>
      <p:ext uri="{BB962C8B-B14F-4D97-AF65-F5344CB8AC3E}">
        <p14:creationId xmlns:p14="http://schemas.microsoft.com/office/powerpoint/2010/main" val="543031684"/>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649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6499" grpId="0" uiExpand="1" build="p"/>
    </p:bldLst>
  </p:timing>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BDA543B-B848-45F2-A814-C12BF6297DA0}"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19</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07522" name="Rectangle 2"/>
          <p:cNvSpPr>
            <a:spLocks noGrp="1" noChangeArrowheads="1"/>
          </p:cNvSpPr>
          <p:nvPr>
            <p:ph type="title"/>
          </p:nvPr>
        </p:nvSpPr>
        <p:spPr/>
        <p:txBody>
          <a:bodyPr/>
          <a:lstStyle/>
          <a:p>
            <a:r>
              <a:rPr lang="en-US" altLang="en-US" baseline="3000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Black" panose="020B0A04020102020204" pitchFamily="34" charset="0"/>
              </a:rPr>
              <a:t>2</a:t>
            </a:r>
            <a:r>
              <a:rPr lang="en-US" altLang="en-US"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Black" panose="020B0A04020102020204" pitchFamily="34" charset="0"/>
              </a:rPr>
              <a:t>The Marriage Supper</a:t>
            </a:r>
          </a:p>
        </p:txBody>
      </p:sp>
      <p:sp>
        <p:nvSpPr>
          <p:cNvPr id="107523" name="Rectangle 3"/>
          <p:cNvSpPr>
            <a:spLocks noGrp="1" noChangeArrowheads="1"/>
          </p:cNvSpPr>
          <p:nvPr>
            <p:ph type="body" idx="1"/>
          </p:nvPr>
        </p:nvSpPr>
        <p:spPr/>
        <p:txBody>
          <a:bodyPr/>
          <a:lstStyle/>
          <a:p>
            <a:r>
              <a:rPr lang="en-US" altLang="en-US" dirty="0"/>
              <a:t>Once they reached the groom’s house the marriage supper was enjoined (Matt. 22:1-10)</a:t>
            </a:r>
          </a:p>
          <a:p>
            <a:r>
              <a:rPr lang="en-US" altLang="en-US" dirty="0"/>
              <a:t>Feast may have extended seven days or more (cf. Jud. 14:12)</a:t>
            </a:r>
          </a:p>
        </p:txBody>
      </p:sp>
    </p:spTree>
    <p:extLst>
      <p:ext uri="{BB962C8B-B14F-4D97-AF65-F5344CB8AC3E}">
        <p14:creationId xmlns:p14="http://schemas.microsoft.com/office/powerpoint/2010/main" val="389336377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0752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7523" grpId="0" uiExpan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1A2EA1E-1D95-40D6-A68A-FDD17E02F632}"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91138" name="Rectangle 2"/>
          <p:cNvSpPr>
            <a:spLocks noGrp="1" noChangeArrowheads="1"/>
          </p:cNvSpPr>
          <p:nvPr>
            <p:ph type="title"/>
          </p:nvPr>
        </p:nvSpPr>
        <p:spPr>
          <a:xfrm>
            <a:off x="381000" y="673100"/>
            <a:ext cx="7461250" cy="993775"/>
          </a:xfrm>
        </p:spPr>
        <p:txBody>
          <a:bodyPr/>
          <a:lstStyle/>
          <a:p>
            <a:pPr algn="l"/>
            <a:r>
              <a:rPr lang="en-US" altLang="en-US"/>
              <a:t>Verse 1</a:t>
            </a:r>
          </a:p>
        </p:txBody>
      </p:sp>
      <p:sp>
        <p:nvSpPr>
          <p:cNvPr id="91139" name="Rectangle 3"/>
          <p:cNvSpPr>
            <a:spLocks noGrp="1" noChangeArrowheads="1"/>
          </p:cNvSpPr>
          <p:nvPr>
            <p:ph type="body" idx="1"/>
          </p:nvPr>
        </p:nvSpPr>
        <p:spPr>
          <a:xfrm>
            <a:off x="457200" y="2108200"/>
            <a:ext cx="8458200" cy="4597400"/>
          </a:xfrm>
        </p:spPr>
        <p:txBody>
          <a:bodyPr/>
          <a:lstStyle/>
          <a:p>
            <a:pPr>
              <a:lnSpc>
                <a:spcPct val="90000"/>
              </a:lnSpc>
            </a:pPr>
            <a:r>
              <a:rPr lang="en-US" altLang="en-US" dirty="0"/>
              <a:t>Heard the loud voice of a great multitude in heaven</a:t>
            </a:r>
          </a:p>
          <a:p>
            <a:pPr>
              <a:lnSpc>
                <a:spcPct val="90000"/>
              </a:lnSpc>
            </a:pPr>
            <a:r>
              <a:rPr lang="en-US" altLang="en-US" dirty="0"/>
              <a:t>Question 2</a:t>
            </a:r>
          </a:p>
          <a:p>
            <a:pPr lvl="1">
              <a:lnSpc>
                <a:spcPct val="90000"/>
              </a:lnSpc>
            </a:pPr>
            <a:r>
              <a:rPr lang="en-US" altLang="en-US" dirty="0"/>
              <a:t>“Alleluia” or “Hallelujah”</a:t>
            </a:r>
            <a:br>
              <a:rPr lang="en-US" altLang="en-US" dirty="0"/>
            </a:br>
            <a:r>
              <a:rPr lang="en-US" altLang="en-US" dirty="0"/>
              <a:t>‘</a:t>
            </a:r>
            <a:r>
              <a:rPr lang="en-US" altLang="en-US" dirty="0" err="1"/>
              <a:t>h</a:t>
            </a:r>
            <a:r>
              <a:rPr lang="en-US" altLang="en-US" dirty="0" err="1">
                <a:latin typeface="Arial" panose="020B0604020202020204" pitchFamily="34" charset="0"/>
                <a:cs typeface="Arial" panose="020B0604020202020204" pitchFamily="34" charset="0"/>
              </a:rPr>
              <a:t>ā</a:t>
            </a:r>
            <a:r>
              <a:rPr lang="en-US" altLang="en-US" dirty="0" err="1"/>
              <a:t>la</a:t>
            </a:r>
            <a:r>
              <a:rPr lang="en-US" altLang="en-US" dirty="0"/>
              <a:t>’ (praise) + ‘Yah’ = PRAISE JEHOVAH</a:t>
            </a:r>
          </a:p>
          <a:p>
            <a:pPr lvl="1">
              <a:lnSpc>
                <a:spcPct val="90000"/>
              </a:lnSpc>
            </a:pPr>
            <a:r>
              <a:rPr lang="en-US" altLang="en-US" dirty="0"/>
              <a:t>Transliterated only in Revelation 19:1-6 by most English Versions</a:t>
            </a:r>
          </a:p>
          <a:p>
            <a:pPr lvl="2">
              <a:lnSpc>
                <a:spcPct val="90000"/>
              </a:lnSpc>
            </a:pPr>
            <a:r>
              <a:rPr lang="en-US" altLang="en-US" dirty="0"/>
              <a:t>Usually translated “Praise the LORD” (Ps. 104:35; 105:45; etc.)</a:t>
            </a:r>
          </a:p>
        </p:txBody>
      </p:sp>
      <p:sp>
        <p:nvSpPr>
          <p:cNvPr id="91140" name="Text Box 4"/>
          <p:cNvSpPr txBox="1">
            <a:spLocks noChangeArrowheads="1"/>
          </p:cNvSpPr>
          <p:nvPr/>
        </p:nvSpPr>
        <p:spPr bwMode="auto">
          <a:xfrm>
            <a:off x="2819400" y="574675"/>
            <a:ext cx="63246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000" b="0" i="0" u="none" strike="noStrike" kern="0" cap="none" spc="0" normalizeH="0" baseline="0" noProof="0">
                <a:ln>
                  <a:noFill/>
                </a:ln>
                <a:solidFill>
                  <a:sysClr val="windowText" lastClr="000000"/>
                </a:solidFill>
                <a:effectLst/>
                <a:uLnTx/>
                <a:uFillTx/>
              </a:rPr>
              <a:t>“After these things I heard a loud voice of a great multitude in heaven, saying, "Alleluia! Salvation and glory and honor and power belong to the Lord our God!”</a:t>
            </a:r>
          </a:p>
        </p:txBody>
      </p:sp>
    </p:spTree>
    <p:extLst>
      <p:ext uri="{BB962C8B-B14F-4D97-AF65-F5344CB8AC3E}">
        <p14:creationId xmlns:p14="http://schemas.microsoft.com/office/powerpoint/2010/main" val="35628774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7E2BA6C-0961-458E-9299-B0B0D105BB8E}"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20</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08546" name="Rectangle 2"/>
          <p:cNvSpPr>
            <a:spLocks noGrp="1" noChangeArrowheads="1"/>
          </p:cNvSpPr>
          <p:nvPr>
            <p:ph type="title"/>
          </p:nvPr>
        </p:nvSpPr>
        <p:spPr/>
        <p:txBody>
          <a:bodyPr/>
          <a:lstStyle/>
          <a:p>
            <a:r>
              <a:rPr lang="en-US" altLang="en-US" baseline="30000"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Black" panose="020B0A04020102020204" pitchFamily="34" charset="0"/>
              </a:rPr>
              <a:t>3</a:t>
            </a:r>
            <a:r>
              <a:rPr lang="en-US" altLang="en-US" dirty="0">
                <a:ln w="9525">
                  <a:solidFill>
                    <a:schemeClr val="bg1"/>
                  </a:solidFill>
                  <a:prstDash val="solid"/>
                </a:ln>
                <a:solidFill>
                  <a:schemeClr val="tx1"/>
                </a:solidFill>
                <a:effectLst>
                  <a:outerShdw blurRad="12700" dist="38100" dir="2700000" algn="tl" rotWithShape="0">
                    <a:schemeClr val="bg1">
                      <a:lumMod val="50000"/>
                    </a:schemeClr>
                  </a:outerShdw>
                </a:effectLst>
                <a:latin typeface="Arial Black" panose="020B0A04020102020204" pitchFamily="34" charset="0"/>
              </a:rPr>
              <a:t>The Attire</a:t>
            </a:r>
          </a:p>
        </p:txBody>
      </p:sp>
      <p:sp>
        <p:nvSpPr>
          <p:cNvPr id="108547" name="Rectangle 3"/>
          <p:cNvSpPr>
            <a:spLocks noGrp="1" noChangeArrowheads="1"/>
          </p:cNvSpPr>
          <p:nvPr>
            <p:ph type="body" idx="1"/>
          </p:nvPr>
        </p:nvSpPr>
        <p:spPr/>
        <p:txBody>
          <a:bodyPr/>
          <a:lstStyle/>
          <a:p>
            <a:r>
              <a:rPr lang="en-US" altLang="en-US" dirty="0"/>
              <a:t>On the day of the marriage, the bride was concealed under a veil</a:t>
            </a:r>
          </a:p>
          <a:p>
            <a:pPr lvl="1"/>
            <a:r>
              <a:rPr lang="en-US" altLang="en-US" dirty="0"/>
              <a:t>the veil would be prepared during the “betrothal period”</a:t>
            </a:r>
          </a:p>
        </p:txBody>
      </p:sp>
    </p:spTree>
    <p:extLst>
      <p:ext uri="{BB962C8B-B14F-4D97-AF65-F5344CB8AC3E}">
        <p14:creationId xmlns:p14="http://schemas.microsoft.com/office/powerpoint/2010/main" val="9287752"/>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E828F16C-41FF-4EBA-9E29-BA4B26C1F927}"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21</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09570" name="Rectangle 2"/>
          <p:cNvSpPr>
            <a:spLocks noGrp="1" noChangeArrowheads="1"/>
          </p:cNvSpPr>
          <p:nvPr>
            <p:ph type="title"/>
          </p:nvPr>
        </p:nvSpPr>
        <p:spPr/>
        <p:txBody>
          <a:bodyPr/>
          <a:lstStyle/>
          <a:p>
            <a:r>
              <a:rPr lang="en-US" altLang="en-US" sz="4400" dirty="0">
                <a:latin typeface="Segoe UI Black" panose="020B0A02040204020203" pitchFamily="34" charset="0"/>
                <a:ea typeface="Segoe UI Black" panose="020B0A02040204020203" pitchFamily="34" charset="0"/>
                <a:cs typeface="Segoe UI Black" panose="020B0A02040204020203" pitchFamily="34" charset="0"/>
              </a:rPr>
              <a:t>Additional Thoughts</a:t>
            </a:r>
          </a:p>
        </p:txBody>
      </p:sp>
      <p:sp>
        <p:nvSpPr>
          <p:cNvPr id="109571" name="Rectangle 3"/>
          <p:cNvSpPr>
            <a:spLocks noGrp="1" noChangeArrowheads="1"/>
          </p:cNvSpPr>
          <p:nvPr>
            <p:ph type="body" idx="1"/>
          </p:nvPr>
        </p:nvSpPr>
        <p:spPr/>
        <p:txBody>
          <a:bodyPr/>
          <a:lstStyle/>
          <a:p>
            <a:pPr marL="0" indent="0">
              <a:buNone/>
            </a:pPr>
            <a:r>
              <a:rPr lang="en-US" altLang="en-US" dirty="0"/>
              <a:t>Scripture identifies those in the “betrothal period” as already being “husband” and “wife”</a:t>
            </a:r>
          </a:p>
          <a:p>
            <a:pPr lvl="1"/>
            <a:r>
              <a:rPr lang="en-US" altLang="en-US" dirty="0"/>
              <a:t>Deuteronomy 22:23-27</a:t>
            </a:r>
          </a:p>
          <a:p>
            <a:pPr lvl="1"/>
            <a:r>
              <a:rPr lang="en-US" altLang="en-US" dirty="0"/>
              <a:t>Matthew 1:18-20</a:t>
            </a:r>
          </a:p>
        </p:txBody>
      </p:sp>
    </p:spTree>
    <p:extLst>
      <p:ext uri="{BB962C8B-B14F-4D97-AF65-F5344CB8AC3E}">
        <p14:creationId xmlns:p14="http://schemas.microsoft.com/office/powerpoint/2010/main" val="34327812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805E0809-3041-4DC8-A6A2-CEEDFBC52B94}"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22</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10594" name="Rectangle 2"/>
          <p:cNvSpPr>
            <a:spLocks noGrp="1" noChangeArrowheads="1"/>
          </p:cNvSpPr>
          <p:nvPr>
            <p:ph type="title"/>
          </p:nvPr>
        </p:nvSpPr>
        <p:spPr/>
        <p:txBody>
          <a:bodyPr/>
          <a:lstStyle/>
          <a:p>
            <a:r>
              <a:rPr lang="en-US" altLang="en-US" sz="4400"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rial Black" panose="020B0A04020102020204" pitchFamily="34" charset="0"/>
              </a:rPr>
              <a:t>The Lord’s Betrothal to the Church?</a:t>
            </a:r>
          </a:p>
        </p:txBody>
      </p:sp>
      <p:sp>
        <p:nvSpPr>
          <p:cNvPr id="110595" name="Rectangle 3"/>
          <p:cNvSpPr>
            <a:spLocks noGrp="1" noChangeArrowheads="1"/>
          </p:cNvSpPr>
          <p:nvPr>
            <p:ph type="body" idx="1"/>
          </p:nvPr>
        </p:nvSpPr>
        <p:spPr>
          <a:xfrm>
            <a:off x="1028700" y="2108200"/>
            <a:ext cx="7461250" cy="4749800"/>
          </a:xfrm>
        </p:spPr>
        <p:txBody>
          <a:bodyPr>
            <a:normAutofit lnSpcReduction="10000"/>
          </a:bodyPr>
          <a:lstStyle/>
          <a:p>
            <a:r>
              <a:rPr lang="en-US" altLang="en-US" dirty="0"/>
              <a:t>The church is currently “betrothed” to Christ</a:t>
            </a:r>
          </a:p>
          <a:p>
            <a:pPr lvl="1"/>
            <a:r>
              <a:rPr lang="en-US" altLang="en-US" dirty="0"/>
              <a:t>“For I am jealous for you with godly jealousy. For I have betrothed you to one husband, that I may present you as a chaste virgin to Christ” </a:t>
            </a:r>
            <a:br>
              <a:rPr lang="en-US" altLang="en-US" dirty="0"/>
            </a:br>
            <a:r>
              <a:rPr lang="en-US" altLang="en-US" dirty="0"/>
              <a:t>(2 Cor. 11:2)</a:t>
            </a:r>
          </a:p>
          <a:p>
            <a:r>
              <a:rPr lang="en-US" altLang="en-US" dirty="0"/>
              <a:t>The church is considered the “wife” waiting to be “presented” to her husband</a:t>
            </a:r>
          </a:p>
        </p:txBody>
      </p:sp>
    </p:spTree>
    <p:extLst>
      <p:ext uri="{BB962C8B-B14F-4D97-AF65-F5344CB8AC3E}">
        <p14:creationId xmlns:p14="http://schemas.microsoft.com/office/powerpoint/2010/main" val="3866408811"/>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059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0595" grpId="0" uiExpand="1" build="p"/>
    </p:bldLst>
  </p:timing>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44C2DF9B-788B-41EF-B04D-42857F3A0C9E}"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23</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11618" name="Rectangle 2"/>
          <p:cNvSpPr>
            <a:spLocks noGrp="1" noChangeArrowheads="1"/>
          </p:cNvSpPr>
          <p:nvPr>
            <p:ph type="title"/>
          </p:nvPr>
        </p:nvSpPr>
        <p:spPr/>
        <p:txBody>
          <a:bodyPr/>
          <a:lstStyle/>
          <a:p>
            <a:r>
              <a:rPr lang="en-US" altLang="en-US"/>
              <a:t>Ephesians 5:22-27</a:t>
            </a:r>
          </a:p>
        </p:txBody>
      </p:sp>
      <p:sp>
        <p:nvSpPr>
          <p:cNvPr id="111621" name="Text Box 5"/>
          <p:cNvSpPr txBox="1">
            <a:spLocks noChangeArrowheads="1"/>
          </p:cNvSpPr>
          <p:nvPr/>
        </p:nvSpPr>
        <p:spPr bwMode="auto">
          <a:xfrm>
            <a:off x="381000" y="2057400"/>
            <a:ext cx="8382000" cy="44735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marL="457200" indent="-457200">
              <a:defRPr sz="2400">
                <a:solidFill>
                  <a:schemeClr val="tx1"/>
                </a:solidFill>
                <a:latin typeface="Times New Roman" panose="02020603050405020304" pitchFamily="18" charset="0"/>
              </a:defRPr>
            </a:lvl1pPr>
            <a:lvl2pPr marL="914400" indent="-457200">
              <a:defRPr sz="2400">
                <a:solidFill>
                  <a:schemeClr val="tx1"/>
                </a:solidFill>
                <a:latin typeface="Times New Roman" panose="02020603050405020304" pitchFamily="18" charset="0"/>
              </a:defRPr>
            </a:lvl2pPr>
            <a:lvl3pPr marL="1371600" indent="-457200">
              <a:defRPr sz="2400">
                <a:solidFill>
                  <a:schemeClr val="tx1"/>
                </a:solidFill>
                <a:latin typeface="Times New Roman" panose="02020603050405020304" pitchFamily="18" charset="0"/>
              </a:defRPr>
            </a:lvl3pPr>
            <a:lvl4pPr marL="1828800" indent="-457200">
              <a:defRPr sz="2400">
                <a:solidFill>
                  <a:schemeClr val="tx1"/>
                </a:solidFill>
                <a:latin typeface="Times New Roman" panose="02020603050405020304" pitchFamily="18" charset="0"/>
              </a:defRPr>
            </a:lvl4pPr>
            <a:lvl5pPr marL="2286000" indent="-457200">
              <a:defRPr sz="2400">
                <a:solidFill>
                  <a:schemeClr val="tx1"/>
                </a:solidFill>
                <a:latin typeface="Times New Roman" panose="02020603050405020304" pitchFamily="18" charset="0"/>
              </a:defRPr>
            </a:lvl5pPr>
            <a:lvl6pPr marL="2743200" indent="-457200" fontAlgn="base">
              <a:spcBef>
                <a:spcPct val="0"/>
              </a:spcBef>
              <a:spcAft>
                <a:spcPct val="0"/>
              </a:spcAft>
              <a:defRPr sz="2400">
                <a:solidFill>
                  <a:schemeClr val="tx1"/>
                </a:solidFill>
                <a:latin typeface="Times New Roman" panose="02020603050405020304" pitchFamily="18" charset="0"/>
              </a:defRPr>
            </a:lvl6pPr>
            <a:lvl7pPr marL="3200400" indent="-457200" fontAlgn="base">
              <a:spcBef>
                <a:spcPct val="0"/>
              </a:spcBef>
              <a:spcAft>
                <a:spcPct val="0"/>
              </a:spcAft>
              <a:defRPr sz="2400">
                <a:solidFill>
                  <a:schemeClr val="tx1"/>
                </a:solidFill>
                <a:latin typeface="Times New Roman" panose="02020603050405020304" pitchFamily="18" charset="0"/>
              </a:defRPr>
            </a:lvl7pPr>
            <a:lvl8pPr marL="3657600" indent="-457200" fontAlgn="base">
              <a:spcBef>
                <a:spcPct val="0"/>
              </a:spcBef>
              <a:spcAft>
                <a:spcPct val="0"/>
              </a:spcAft>
              <a:defRPr sz="2400">
                <a:solidFill>
                  <a:schemeClr val="tx1"/>
                </a:solidFill>
                <a:latin typeface="Times New Roman" panose="02020603050405020304" pitchFamily="18" charset="0"/>
              </a:defRPr>
            </a:lvl8pPr>
            <a:lvl9pPr marL="4114800" indent="-457200" fontAlgn="base">
              <a:spcBef>
                <a:spcPct val="0"/>
              </a:spcBef>
              <a:spcAft>
                <a:spcPct val="0"/>
              </a:spcAft>
              <a:defRPr sz="2400">
                <a:solidFill>
                  <a:schemeClr val="tx1"/>
                </a:solidFill>
                <a:latin typeface="Times New Roman" panose="02020603050405020304" pitchFamily="18" charset="0"/>
              </a:defRPr>
            </a:lvl9pPr>
          </a:lstStyle>
          <a:p>
            <a:pPr marL="457200" marR="0" lvl="0" indent="-457200" defTabSz="914400" eaLnBrk="1" fontAlgn="auto" latinLnBrk="0" hangingPunct="1">
              <a:lnSpc>
                <a:spcPct val="100000"/>
              </a:lnSpc>
              <a:spcBef>
                <a:spcPts val="0"/>
              </a:spcBef>
              <a:spcAft>
                <a:spcPts val="0"/>
              </a:spcAft>
              <a:buClrTx/>
              <a:buSzTx/>
              <a:buFontTx/>
              <a:buNone/>
              <a:tabLst/>
              <a:defRPr/>
            </a:pPr>
            <a:r>
              <a:rPr kumimoji="0" lang="en-US" altLang="en-US" sz="2400" b="1" i="0" u="none" strike="noStrike" kern="0" cap="none" spc="0" normalizeH="0" baseline="0" noProof="0">
                <a:ln>
                  <a:noFill/>
                </a:ln>
                <a:solidFill>
                  <a:schemeClr val="tx1"/>
                </a:solidFill>
                <a:effectLst/>
                <a:uLnTx/>
                <a:uFillTx/>
                <a:latin typeface="Arial" panose="020B0604020202020204" pitchFamily="34" charset="0"/>
              </a:rPr>
              <a:t>22  Wives, submit to your own husbands, as to the Lord.</a:t>
            </a:r>
          </a:p>
          <a:p>
            <a:pPr marL="457200" marR="0" lvl="0" indent="-457200" defTabSz="914400" eaLnBrk="1" fontAlgn="auto" latinLnBrk="0" hangingPunct="1">
              <a:lnSpc>
                <a:spcPct val="100000"/>
              </a:lnSpc>
              <a:spcBef>
                <a:spcPts val="0"/>
              </a:spcBef>
              <a:spcAft>
                <a:spcPts val="0"/>
              </a:spcAft>
              <a:buClrTx/>
              <a:buSzTx/>
              <a:buFontTx/>
              <a:buNone/>
              <a:tabLst/>
              <a:defRPr/>
            </a:pPr>
            <a:r>
              <a:rPr kumimoji="0" lang="en-US" altLang="en-US" sz="2400" b="1" i="0" u="none" strike="noStrike" kern="0" cap="none" spc="0" normalizeH="0" baseline="0" noProof="0">
                <a:ln>
                  <a:noFill/>
                </a:ln>
                <a:solidFill>
                  <a:schemeClr val="tx1"/>
                </a:solidFill>
                <a:effectLst/>
                <a:uLnTx/>
                <a:uFillTx/>
                <a:latin typeface="Arial" panose="020B0604020202020204" pitchFamily="34" charset="0"/>
              </a:rPr>
              <a:t>23  For the husband is head of the wife, </a:t>
            </a:r>
            <a:r>
              <a:rPr kumimoji="0" lang="en-US" altLang="en-US" sz="2400" b="1" i="0" u="sng" strike="noStrike" kern="0" cap="none" spc="0" normalizeH="0" baseline="0" noProof="0">
                <a:ln>
                  <a:noFill/>
                </a:ln>
                <a:solidFill>
                  <a:schemeClr val="tx1"/>
                </a:solidFill>
                <a:effectLst/>
                <a:uLnTx/>
                <a:uFillTx/>
                <a:latin typeface="Arial" panose="020B0604020202020204" pitchFamily="34" charset="0"/>
              </a:rPr>
              <a:t>as also Christ is head of the church</a:t>
            </a:r>
            <a:r>
              <a:rPr kumimoji="0" lang="en-US" altLang="en-US" sz="2400" b="1" i="0" u="none" strike="noStrike" kern="0" cap="none" spc="0" normalizeH="0" baseline="0" noProof="0">
                <a:ln>
                  <a:noFill/>
                </a:ln>
                <a:solidFill>
                  <a:schemeClr val="tx1"/>
                </a:solidFill>
                <a:effectLst/>
                <a:uLnTx/>
                <a:uFillTx/>
                <a:latin typeface="Arial" panose="020B0604020202020204" pitchFamily="34" charset="0"/>
              </a:rPr>
              <a:t>; and He is the Savior of the body.</a:t>
            </a:r>
          </a:p>
          <a:p>
            <a:pPr marL="457200" marR="0" lvl="0" indent="-457200" defTabSz="914400" eaLnBrk="1" fontAlgn="auto" latinLnBrk="0" hangingPunct="1">
              <a:lnSpc>
                <a:spcPct val="100000"/>
              </a:lnSpc>
              <a:spcBef>
                <a:spcPts val="0"/>
              </a:spcBef>
              <a:spcAft>
                <a:spcPts val="0"/>
              </a:spcAft>
              <a:buClrTx/>
              <a:buSzTx/>
              <a:buFontTx/>
              <a:buNone/>
              <a:tabLst/>
              <a:defRPr/>
            </a:pPr>
            <a:r>
              <a:rPr kumimoji="0" lang="en-US" altLang="en-US" sz="2400" b="1" i="0" u="none" strike="noStrike" kern="0" cap="none" spc="0" normalizeH="0" baseline="0" noProof="0">
                <a:ln>
                  <a:noFill/>
                </a:ln>
                <a:solidFill>
                  <a:schemeClr val="tx1"/>
                </a:solidFill>
                <a:effectLst/>
                <a:uLnTx/>
                <a:uFillTx/>
                <a:latin typeface="Arial" panose="020B0604020202020204" pitchFamily="34" charset="0"/>
              </a:rPr>
              <a:t>24  Therefore, just as the church is subject to Christ, so let the wives be to their own husbands in everything.</a:t>
            </a:r>
          </a:p>
          <a:p>
            <a:pPr marL="457200" marR="0" lvl="0" indent="-457200" defTabSz="914400" eaLnBrk="1" fontAlgn="auto" latinLnBrk="0" hangingPunct="1">
              <a:lnSpc>
                <a:spcPct val="100000"/>
              </a:lnSpc>
              <a:spcBef>
                <a:spcPts val="0"/>
              </a:spcBef>
              <a:spcAft>
                <a:spcPts val="0"/>
              </a:spcAft>
              <a:buClrTx/>
              <a:buSzTx/>
              <a:buFontTx/>
              <a:buNone/>
              <a:tabLst/>
              <a:defRPr/>
            </a:pPr>
            <a:r>
              <a:rPr kumimoji="0" lang="en-US" altLang="en-US" sz="2400" b="1" i="0" u="none" strike="noStrike" kern="0" cap="none" spc="0" normalizeH="0" baseline="0" noProof="0">
                <a:ln>
                  <a:noFill/>
                </a:ln>
                <a:solidFill>
                  <a:schemeClr val="tx1"/>
                </a:solidFill>
                <a:effectLst/>
                <a:uLnTx/>
                <a:uFillTx/>
                <a:latin typeface="Arial" panose="020B0604020202020204" pitchFamily="34" charset="0"/>
              </a:rPr>
              <a:t>25  Husbands, love your wives, just as Christ also loved the church </a:t>
            </a:r>
            <a:r>
              <a:rPr kumimoji="0" lang="en-US" altLang="en-US" sz="2400" b="1" i="0" u="sng" strike="noStrike" kern="0" cap="none" spc="0" normalizeH="0" baseline="0" noProof="0">
                <a:ln>
                  <a:noFill/>
                </a:ln>
                <a:solidFill>
                  <a:schemeClr val="tx1"/>
                </a:solidFill>
                <a:effectLst/>
                <a:uLnTx/>
                <a:uFillTx/>
                <a:latin typeface="Arial" panose="020B0604020202020204" pitchFamily="34" charset="0"/>
              </a:rPr>
              <a:t>and gave Himself for her</a:t>
            </a:r>
            <a:r>
              <a:rPr kumimoji="0" lang="en-US" altLang="en-US" sz="2400" b="1" i="0" u="none" strike="noStrike" kern="0" cap="none" spc="0" normalizeH="0" baseline="0" noProof="0">
                <a:ln>
                  <a:noFill/>
                </a:ln>
                <a:solidFill>
                  <a:schemeClr val="tx1"/>
                </a:solidFill>
                <a:effectLst/>
                <a:uLnTx/>
                <a:uFillTx/>
                <a:latin typeface="Arial" panose="020B0604020202020204" pitchFamily="34" charset="0"/>
              </a:rPr>
              <a:t>,</a:t>
            </a:r>
          </a:p>
          <a:p>
            <a:pPr marL="457200" marR="0" lvl="0" indent="-457200" defTabSz="914400" eaLnBrk="1" fontAlgn="auto" latinLnBrk="0" hangingPunct="1">
              <a:lnSpc>
                <a:spcPct val="100000"/>
              </a:lnSpc>
              <a:spcBef>
                <a:spcPts val="0"/>
              </a:spcBef>
              <a:spcAft>
                <a:spcPts val="0"/>
              </a:spcAft>
              <a:buClrTx/>
              <a:buSzTx/>
              <a:buFontTx/>
              <a:buNone/>
              <a:tabLst/>
              <a:defRPr/>
            </a:pPr>
            <a:r>
              <a:rPr kumimoji="0" lang="en-US" altLang="en-US" sz="2400" b="1" i="0" u="none" strike="noStrike" kern="0" cap="none" spc="0" normalizeH="0" baseline="0" noProof="0">
                <a:ln>
                  <a:noFill/>
                </a:ln>
                <a:solidFill>
                  <a:schemeClr val="tx1"/>
                </a:solidFill>
                <a:effectLst/>
                <a:uLnTx/>
                <a:uFillTx/>
                <a:latin typeface="Arial" panose="020B0604020202020204" pitchFamily="34" charset="0"/>
              </a:rPr>
              <a:t>26  that He might sanctify and cleanse her with the washing of water by the word,</a:t>
            </a:r>
          </a:p>
          <a:p>
            <a:pPr marL="457200" marR="0" lvl="0" indent="-457200" defTabSz="914400" eaLnBrk="1" fontAlgn="auto" latinLnBrk="0" hangingPunct="1">
              <a:lnSpc>
                <a:spcPct val="100000"/>
              </a:lnSpc>
              <a:spcBef>
                <a:spcPts val="0"/>
              </a:spcBef>
              <a:spcAft>
                <a:spcPts val="0"/>
              </a:spcAft>
              <a:buClrTx/>
              <a:buSzTx/>
              <a:buFontTx/>
              <a:buNone/>
              <a:tabLst/>
              <a:defRPr/>
            </a:pPr>
            <a:r>
              <a:rPr kumimoji="0" lang="en-US" altLang="en-US" sz="2400" b="1" i="0" u="none" strike="noStrike" kern="0" cap="none" spc="0" normalizeH="0" baseline="0" noProof="0">
                <a:ln>
                  <a:noFill/>
                </a:ln>
                <a:solidFill>
                  <a:schemeClr val="tx1"/>
                </a:solidFill>
                <a:effectLst/>
                <a:uLnTx/>
                <a:uFillTx/>
                <a:latin typeface="Arial" panose="020B0604020202020204" pitchFamily="34" charset="0"/>
              </a:rPr>
              <a:t>27  that He might </a:t>
            </a:r>
            <a:r>
              <a:rPr kumimoji="0" lang="en-US" altLang="en-US" sz="2400" b="1" i="0" u="sng" strike="noStrike" kern="0" cap="none" spc="0" normalizeH="0" baseline="0" noProof="0">
                <a:ln>
                  <a:noFill/>
                </a:ln>
                <a:solidFill>
                  <a:schemeClr val="tx1"/>
                </a:solidFill>
                <a:effectLst/>
                <a:uLnTx/>
                <a:uFillTx/>
                <a:latin typeface="Arial" panose="020B0604020202020204" pitchFamily="34" charset="0"/>
              </a:rPr>
              <a:t>present</a:t>
            </a:r>
            <a:r>
              <a:rPr kumimoji="0" lang="en-US" altLang="en-US" sz="2400" b="1" i="0" u="none" strike="noStrike" kern="0" cap="none" spc="0" normalizeH="0" baseline="0" noProof="0">
                <a:ln>
                  <a:noFill/>
                </a:ln>
                <a:solidFill>
                  <a:schemeClr val="tx1"/>
                </a:solidFill>
                <a:effectLst/>
                <a:uLnTx/>
                <a:uFillTx/>
                <a:latin typeface="Arial" panose="020B0604020202020204" pitchFamily="34" charset="0"/>
              </a:rPr>
              <a:t> her to Himself a glorious church, not having spot or wrinkle or any such thing, but that she should be holy and without blemish.</a:t>
            </a:r>
          </a:p>
        </p:txBody>
      </p:sp>
    </p:spTree>
    <p:extLst>
      <p:ext uri="{BB962C8B-B14F-4D97-AF65-F5344CB8AC3E}">
        <p14:creationId xmlns:p14="http://schemas.microsoft.com/office/powerpoint/2010/main" val="379401805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5BF5C72-636C-4214-9140-11A3F61A0E14}"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24</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12642" name="Rectangle 2"/>
          <p:cNvSpPr>
            <a:spLocks noGrp="1" noChangeArrowheads="1"/>
          </p:cNvSpPr>
          <p:nvPr>
            <p:ph type="title"/>
          </p:nvPr>
        </p:nvSpPr>
        <p:spPr/>
        <p:txBody>
          <a:bodyPr/>
          <a:lstStyle/>
          <a:p>
            <a:r>
              <a:rPr lang="en-US" altLang="en-US" dirty="0">
                <a:ln w="13462">
                  <a:solidFill>
                    <a:schemeClr val="bg1"/>
                  </a:solidFill>
                  <a:prstDash val="solid"/>
                </a:ln>
                <a:solidFill>
                  <a:schemeClr val="tx1">
                    <a:lumMod val="85000"/>
                    <a:lumOff val="15000"/>
                  </a:schemeClr>
                </a:solidFill>
                <a:effectLst>
                  <a:outerShdw dist="38100" dir="2700000" algn="bl" rotWithShape="0">
                    <a:schemeClr val="accent5"/>
                  </a:outerShdw>
                </a:effectLst>
                <a:latin typeface="Arial Black" panose="020B0A04020102020204" pitchFamily="34" charset="0"/>
              </a:rPr>
              <a:t>Jesus and His Dowry</a:t>
            </a:r>
          </a:p>
        </p:txBody>
      </p:sp>
      <p:sp>
        <p:nvSpPr>
          <p:cNvPr id="112643" name="Rectangle 3"/>
          <p:cNvSpPr>
            <a:spLocks noGrp="1" noChangeArrowheads="1"/>
          </p:cNvSpPr>
          <p:nvPr>
            <p:ph type="body" idx="1"/>
          </p:nvPr>
        </p:nvSpPr>
        <p:spPr/>
        <p:txBody>
          <a:bodyPr/>
          <a:lstStyle/>
          <a:p>
            <a:pPr marL="0" indent="0">
              <a:buNone/>
            </a:pPr>
            <a:r>
              <a:rPr lang="en-US" altLang="en-US" dirty="0"/>
              <a:t>Jesus already paid the “dowry” for the church (bride)</a:t>
            </a:r>
          </a:p>
          <a:p>
            <a:pPr lvl="1"/>
            <a:r>
              <a:rPr lang="en-US" altLang="en-US" dirty="0"/>
              <a:t>Gave himself (Eph. 5:25; Acts 20:28; cf. Ruth 4:9, 10 KJV)</a:t>
            </a:r>
          </a:p>
          <a:p>
            <a:pPr lvl="1"/>
            <a:r>
              <a:rPr lang="en-US" altLang="en-US" dirty="0"/>
              <a:t>Therefore the church is betrothed to Him</a:t>
            </a:r>
          </a:p>
        </p:txBody>
      </p:sp>
    </p:spTree>
    <p:extLst>
      <p:ext uri="{BB962C8B-B14F-4D97-AF65-F5344CB8AC3E}">
        <p14:creationId xmlns:p14="http://schemas.microsoft.com/office/powerpoint/2010/main" val="4219377362"/>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264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2643" grpId="0" uiExpand="1" build="p"/>
    </p:bldLst>
  </p:timing>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DD717F5-7157-4627-B05C-1D9514DA96DA}"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25</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13666" name="Rectangle 2"/>
          <p:cNvSpPr>
            <a:spLocks noGrp="1" noChangeArrowheads="1"/>
          </p:cNvSpPr>
          <p:nvPr>
            <p:ph type="title"/>
          </p:nvPr>
        </p:nvSpPr>
        <p:spPr/>
        <p:txBody>
          <a:bodyPr/>
          <a:lstStyle/>
          <a:p>
            <a:r>
              <a:rPr lang="en-US" altLang="en-US" sz="4400"/>
              <a:t>Consummation of the Marriage</a:t>
            </a:r>
          </a:p>
        </p:txBody>
      </p:sp>
      <p:sp>
        <p:nvSpPr>
          <p:cNvPr id="113667" name="Rectangle 3"/>
          <p:cNvSpPr>
            <a:spLocks noGrp="1" noChangeArrowheads="1"/>
          </p:cNvSpPr>
          <p:nvPr>
            <p:ph type="body" idx="1"/>
          </p:nvPr>
        </p:nvSpPr>
        <p:spPr>
          <a:xfrm>
            <a:off x="1028700" y="2108200"/>
            <a:ext cx="7461250" cy="3987800"/>
          </a:xfrm>
        </p:spPr>
        <p:txBody>
          <a:bodyPr/>
          <a:lstStyle/>
          <a:p>
            <a:pPr marL="0" indent="0">
              <a:buNone/>
            </a:pPr>
            <a:r>
              <a:rPr lang="en-US" altLang="en-US" dirty="0"/>
              <a:t>Is yet to happen</a:t>
            </a:r>
          </a:p>
          <a:p>
            <a:pPr lvl="1"/>
            <a:r>
              <a:rPr lang="en-US" altLang="en-US" dirty="0"/>
              <a:t>When the Lord comes to “take” his bride to “His Father’s house” </a:t>
            </a:r>
            <a:br>
              <a:rPr lang="en-US" altLang="en-US" dirty="0"/>
            </a:br>
            <a:r>
              <a:rPr lang="en-US" altLang="en-US" dirty="0"/>
              <a:t>(Jn. 14:2-4)</a:t>
            </a:r>
          </a:p>
          <a:p>
            <a:pPr lvl="1"/>
            <a:r>
              <a:rPr lang="en-US" altLang="en-US" dirty="0"/>
              <a:t>Where the marriage supper will take place</a:t>
            </a:r>
          </a:p>
          <a:p>
            <a:pPr lvl="2"/>
            <a:r>
              <a:rPr lang="en-US" altLang="en-US" dirty="0"/>
              <a:t>Alluded to in Revelation 19:7-9 and further explained in chapters 21, 22</a:t>
            </a:r>
          </a:p>
        </p:txBody>
      </p:sp>
    </p:spTree>
    <p:extLst>
      <p:ext uri="{BB962C8B-B14F-4D97-AF65-F5344CB8AC3E}">
        <p14:creationId xmlns:p14="http://schemas.microsoft.com/office/powerpoint/2010/main" val="3638380194"/>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366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3667">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3667" grpId="0" uiExpand="1" build="p"/>
    </p:bldLst>
  </p:timing>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4E03E228-2B77-4A1C-B093-FF4D57F477CB}"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26</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14690" name="Rectangle 2"/>
          <p:cNvSpPr>
            <a:spLocks noGrp="1" noChangeArrowheads="1"/>
          </p:cNvSpPr>
          <p:nvPr>
            <p:ph type="title"/>
          </p:nvPr>
        </p:nvSpPr>
        <p:spPr/>
        <p:txBody>
          <a:bodyPr/>
          <a:lstStyle/>
          <a:p>
            <a:r>
              <a:rPr lang="en-US" altLang="en-US" dirty="0"/>
              <a:t>Christ’s Church</a:t>
            </a:r>
          </a:p>
        </p:txBody>
      </p:sp>
      <p:sp>
        <p:nvSpPr>
          <p:cNvPr id="114691" name="Rectangle 3"/>
          <p:cNvSpPr>
            <a:spLocks noGrp="1" noChangeArrowheads="1"/>
          </p:cNvSpPr>
          <p:nvPr>
            <p:ph type="body" idx="1"/>
          </p:nvPr>
        </p:nvSpPr>
        <p:spPr>
          <a:xfrm>
            <a:off x="533400" y="2108200"/>
            <a:ext cx="5715000" cy="4749800"/>
          </a:xfrm>
        </p:spPr>
        <p:txBody>
          <a:bodyPr>
            <a:normAutofit/>
          </a:bodyPr>
          <a:lstStyle/>
          <a:p>
            <a:pPr marL="0" indent="0">
              <a:buNone/>
            </a:pPr>
            <a:r>
              <a:rPr lang="en-US" altLang="en-US" sz="2800" dirty="0">
                <a:solidFill>
                  <a:schemeClr val="accent2">
                    <a:lumMod val="75000"/>
                  </a:schemeClr>
                </a:solidFill>
              </a:rPr>
              <a:t>“And to her it was granted to be arrayed in fine linen, clean and bright, for the fine linen is the righteous acts </a:t>
            </a:r>
            <a:r>
              <a:rPr lang="en-US" altLang="en-US" sz="2800" u="sng" dirty="0">
                <a:solidFill>
                  <a:schemeClr val="accent2">
                    <a:lumMod val="75000"/>
                  </a:schemeClr>
                </a:solidFill>
              </a:rPr>
              <a:t>of the saints</a:t>
            </a:r>
            <a:r>
              <a:rPr lang="en-US" altLang="en-US" sz="2800" dirty="0">
                <a:solidFill>
                  <a:schemeClr val="accent2">
                    <a:lumMod val="75000"/>
                  </a:schemeClr>
                </a:solidFill>
              </a:rPr>
              <a:t>” (19:8)</a:t>
            </a:r>
          </a:p>
          <a:p>
            <a:r>
              <a:rPr lang="en-US" altLang="en-US" sz="2800" dirty="0"/>
              <a:t>Identifies the </a:t>
            </a:r>
            <a:r>
              <a:rPr lang="en-US" altLang="en-US" sz="2800" u="sng" dirty="0">
                <a:solidFill>
                  <a:schemeClr val="accent2"/>
                </a:solidFill>
              </a:rPr>
              <a:t>church</a:t>
            </a:r>
          </a:p>
          <a:p>
            <a:r>
              <a:rPr lang="en-US" altLang="en-US" sz="2800" dirty="0"/>
              <a:t>Presses purity</a:t>
            </a:r>
          </a:p>
          <a:p>
            <a:pPr lvl="1"/>
            <a:r>
              <a:rPr lang="en-US" altLang="en-US" sz="2400" dirty="0"/>
              <a:t>the church must yet be </a:t>
            </a:r>
            <a:r>
              <a:rPr lang="en-US" altLang="en-US" sz="2400" i="1" dirty="0"/>
              <a:t>presented</a:t>
            </a:r>
            <a:r>
              <a:rPr lang="en-US" altLang="en-US" sz="2400" dirty="0"/>
              <a:t> to the GROOM</a:t>
            </a:r>
          </a:p>
        </p:txBody>
      </p:sp>
      <p:pic>
        <p:nvPicPr>
          <p:cNvPr id="2" name="Picture 1" descr="Wedding Dresses From the 60s"/>
          <p:cNvPicPr>
            <a:picLocks noChangeAspect="1"/>
          </p:cNvPicPr>
          <p:nvPr/>
        </p:nvPicPr>
        <p:blipFill>
          <a:blip r:embed="rId3">
            <a:extLst>
              <a:ext uri="{BEBA8EAE-BF5A-486C-A8C5-ECC9F3942E4B}">
                <a14:imgProps xmlns:a14="http://schemas.microsoft.com/office/drawing/2010/main">
                  <a14:imgLayer r:embed="rId4">
                    <a14:imgEffect>
                      <a14:artisticGlowDiffused/>
                    </a14:imgEffect>
                  </a14:imgLayer>
                </a14:imgProps>
              </a:ext>
              <a:ext uri="{28A0092B-C50C-407E-A947-70E740481C1C}">
                <a14:useLocalDpi xmlns:a14="http://schemas.microsoft.com/office/drawing/2010/main" val="0"/>
              </a:ext>
            </a:extLst>
          </a:blip>
          <a:stretch>
            <a:fillRect/>
          </a:stretch>
        </p:blipFill>
        <p:spPr>
          <a:xfrm>
            <a:off x="5461157" y="2725513"/>
            <a:ext cx="3530443" cy="4132487"/>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cxnSp>
        <p:nvCxnSpPr>
          <p:cNvPr id="4" name="Straight Arrow Connector 3"/>
          <p:cNvCxnSpPr/>
          <p:nvPr/>
        </p:nvCxnSpPr>
        <p:spPr>
          <a:xfrm flipV="1">
            <a:off x="3962400" y="3886200"/>
            <a:ext cx="533400" cy="457200"/>
          </a:xfrm>
          <a:prstGeom prst="straightConnector1">
            <a:avLst/>
          </a:prstGeom>
          <a:ln w="57150">
            <a:solidFill>
              <a:schemeClr val="accent2"/>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5383906"/>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2" presetClass="entr" presetSubtype="2" fill="hold" grpId="0" nodeType="clickEffect">
                                  <p:stCondLst>
                                    <p:cond delay="0"/>
                                  </p:stCondLst>
                                  <p:childTnLst>
                                    <p:set>
                                      <p:cBhvr>
                                        <p:cTn id="6" dur="1" fill="hold">
                                          <p:stCondLst>
                                            <p:cond delay="0"/>
                                          </p:stCondLst>
                                        </p:cTn>
                                        <p:tgtEl>
                                          <p:spTgt spid="114691">
                                            <p:txEl>
                                              <p:pRg st="1" end="1"/>
                                            </p:txEl>
                                          </p:spTgt>
                                        </p:tgtEl>
                                        <p:attrNameLst>
                                          <p:attrName>style.visibility</p:attrName>
                                        </p:attrNameLst>
                                      </p:cBhvr>
                                      <p:to>
                                        <p:strVal val="visible"/>
                                      </p:to>
                                    </p:set>
                                    <p:animEffect transition="in" filter="slide(fromRight)">
                                      <p:cBhvr>
                                        <p:cTn id="7" dur="500"/>
                                        <p:tgtEl>
                                          <p:spTgt spid="114691">
                                            <p:txEl>
                                              <p:pRg st="1" end="1"/>
                                            </p:txEl>
                                          </p:spTgt>
                                        </p:tgtEl>
                                      </p:cBhvr>
                                    </p:animEffect>
                                  </p:childTnLst>
                                </p:cTn>
                              </p:par>
                            </p:childTnLst>
                          </p:cTn>
                        </p:par>
                        <p:par>
                          <p:cTn id="8" fill="hold">
                            <p:stCondLst>
                              <p:cond delay="500"/>
                            </p:stCondLst>
                            <p:childTnLst>
                              <p:par>
                                <p:cTn id="9" presetID="22" presetClass="entr" presetSubtype="4" fill="hold" nodeType="afterEffect">
                                  <p:stCondLst>
                                    <p:cond delay="0"/>
                                  </p:stCondLst>
                                  <p:childTnLst>
                                    <p:set>
                                      <p:cBhvr>
                                        <p:cTn id="10" dur="1" fill="hold">
                                          <p:stCondLst>
                                            <p:cond delay="0"/>
                                          </p:stCondLst>
                                        </p:cTn>
                                        <p:tgtEl>
                                          <p:spTgt spid="4"/>
                                        </p:tgtEl>
                                        <p:attrNameLst>
                                          <p:attrName>style.visibility</p:attrName>
                                        </p:attrNameLst>
                                      </p:cBhvr>
                                      <p:to>
                                        <p:strVal val="visible"/>
                                      </p:to>
                                    </p:set>
                                    <p:animEffect transition="in" filter="wipe(down)">
                                      <p:cBhvr>
                                        <p:cTn id="11" dur="500"/>
                                        <p:tgtEl>
                                          <p:spTgt spid="4"/>
                                        </p:tgtEl>
                                      </p:cBhvr>
                                    </p:animEffect>
                                  </p:childTnLst>
                                </p:cTn>
                              </p:par>
                            </p:childTnLst>
                          </p:cTn>
                        </p:par>
                      </p:childTnLst>
                    </p:cTn>
                  </p:par>
                  <p:par>
                    <p:cTn id="12" fill="hold">
                      <p:stCondLst>
                        <p:cond delay="indefinite"/>
                      </p:stCondLst>
                      <p:childTnLst>
                        <p:par>
                          <p:cTn id="13" fill="hold">
                            <p:stCondLst>
                              <p:cond delay="0"/>
                            </p:stCondLst>
                            <p:childTnLst>
                              <p:par>
                                <p:cTn id="14" presetID="12" presetClass="entr" presetSubtype="2" fill="hold" grpId="0" nodeType="clickEffect">
                                  <p:stCondLst>
                                    <p:cond delay="0"/>
                                  </p:stCondLst>
                                  <p:childTnLst>
                                    <p:set>
                                      <p:cBhvr>
                                        <p:cTn id="15" dur="1" fill="hold">
                                          <p:stCondLst>
                                            <p:cond delay="0"/>
                                          </p:stCondLst>
                                        </p:cTn>
                                        <p:tgtEl>
                                          <p:spTgt spid="114691">
                                            <p:txEl>
                                              <p:pRg st="2" end="2"/>
                                            </p:txEl>
                                          </p:spTgt>
                                        </p:tgtEl>
                                        <p:attrNameLst>
                                          <p:attrName>style.visibility</p:attrName>
                                        </p:attrNameLst>
                                      </p:cBhvr>
                                      <p:to>
                                        <p:strVal val="visible"/>
                                      </p:to>
                                    </p:set>
                                    <p:animEffect transition="in" filter="slide(fromRight)">
                                      <p:cBhvr>
                                        <p:cTn id="16" dur="500"/>
                                        <p:tgtEl>
                                          <p:spTgt spid="114691">
                                            <p:txEl>
                                              <p:pRg st="2" end="2"/>
                                            </p:txEl>
                                          </p:spTgt>
                                        </p:tgtEl>
                                      </p:cBhvr>
                                    </p:animEffect>
                                  </p:childTnLst>
                                </p:cTn>
                              </p:par>
                              <p:par>
                                <p:cTn id="17" presetID="12" presetClass="entr" presetSubtype="2" fill="hold" grpId="0" nodeType="withEffect">
                                  <p:stCondLst>
                                    <p:cond delay="0"/>
                                  </p:stCondLst>
                                  <p:childTnLst>
                                    <p:set>
                                      <p:cBhvr>
                                        <p:cTn id="18" dur="1" fill="hold">
                                          <p:stCondLst>
                                            <p:cond delay="0"/>
                                          </p:stCondLst>
                                        </p:cTn>
                                        <p:tgtEl>
                                          <p:spTgt spid="114691">
                                            <p:txEl>
                                              <p:pRg st="3" end="3"/>
                                            </p:txEl>
                                          </p:spTgt>
                                        </p:tgtEl>
                                        <p:attrNameLst>
                                          <p:attrName>style.visibility</p:attrName>
                                        </p:attrNameLst>
                                      </p:cBhvr>
                                      <p:to>
                                        <p:strVal val="visible"/>
                                      </p:to>
                                    </p:set>
                                    <p:animEffect transition="in" filter="slide(fromRight)">
                                      <p:cBhvr>
                                        <p:cTn id="19" dur="500"/>
                                        <p:tgtEl>
                                          <p:spTgt spid="114691">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uiExpand="1" build="p"/>
    </p:bldLst>
  </p:timing>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4E03E228-2B77-4A1C-B093-FF4D57F477CB}"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27</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14690" name="Rectangle 2"/>
          <p:cNvSpPr>
            <a:spLocks noGrp="1" noChangeArrowheads="1"/>
          </p:cNvSpPr>
          <p:nvPr>
            <p:ph type="title"/>
          </p:nvPr>
        </p:nvSpPr>
        <p:spPr/>
        <p:txBody>
          <a:bodyPr/>
          <a:lstStyle/>
          <a:p>
            <a:r>
              <a:rPr lang="en-US" altLang="en-US" dirty="0"/>
              <a:t>Christ’s Church</a:t>
            </a:r>
          </a:p>
        </p:txBody>
      </p:sp>
      <p:sp>
        <p:nvSpPr>
          <p:cNvPr id="114691" name="Rectangle 3"/>
          <p:cNvSpPr>
            <a:spLocks noGrp="1" noChangeArrowheads="1"/>
          </p:cNvSpPr>
          <p:nvPr>
            <p:ph type="body" idx="1"/>
          </p:nvPr>
        </p:nvSpPr>
        <p:spPr>
          <a:xfrm>
            <a:off x="533400" y="2108200"/>
            <a:ext cx="5715000" cy="4749800"/>
          </a:xfrm>
        </p:spPr>
        <p:txBody>
          <a:bodyPr>
            <a:normAutofit/>
          </a:bodyPr>
          <a:lstStyle/>
          <a:p>
            <a:pPr marL="0" indent="0">
              <a:buNone/>
            </a:pPr>
            <a:r>
              <a:rPr lang="en-US" altLang="en-US" sz="2800" dirty="0">
                <a:solidFill>
                  <a:schemeClr val="accent2">
                    <a:lumMod val="75000"/>
                  </a:schemeClr>
                </a:solidFill>
              </a:rPr>
              <a:t>“And </a:t>
            </a:r>
            <a:r>
              <a:rPr lang="en-US" altLang="en-US" sz="2800" u="sng" dirty="0">
                <a:solidFill>
                  <a:schemeClr val="accent2">
                    <a:lumMod val="75000"/>
                  </a:schemeClr>
                </a:solidFill>
              </a:rPr>
              <a:t>to her it was granted</a:t>
            </a:r>
            <a:r>
              <a:rPr lang="en-US" altLang="en-US" sz="2800" dirty="0">
                <a:solidFill>
                  <a:schemeClr val="accent2">
                    <a:lumMod val="75000"/>
                  </a:schemeClr>
                </a:solidFill>
              </a:rPr>
              <a:t> to be arrayed in fine linen, clean and bright, for the fine linen is the righteous acts of the saints” (19:8)</a:t>
            </a:r>
          </a:p>
          <a:p>
            <a:r>
              <a:rPr lang="en-US" altLang="en-US" sz="2800" dirty="0"/>
              <a:t>We are saved by the</a:t>
            </a:r>
            <a:br>
              <a:rPr lang="en-US" altLang="en-US" sz="2800" dirty="0"/>
            </a:br>
            <a:r>
              <a:rPr lang="en-US" altLang="en-US" sz="2800" dirty="0">
                <a:solidFill>
                  <a:schemeClr val="accent2"/>
                </a:solidFill>
              </a:rPr>
              <a:t>power</a:t>
            </a:r>
            <a:r>
              <a:rPr lang="en-US" altLang="en-US" sz="2800" dirty="0"/>
              <a:t> of God—we cannot </a:t>
            </a:r>
            <a:br>
              <a:rPr lang="en-US" altLang="en-US" sz="2800" dirty="0"/>
            </a:br>
            <a:r>
              <a:rPr lang="en-US" altLang="en-US" sz="2800" dirty="0"/>
              <a:t>make the stained garment</a:t>
            </a:r>
            <a:br>
              <a:rPr lang="en-US" altLang="en-US" sz="2800" dirty="0"/>
            </a:br>
            <a:r>
              <a:rPr lang="en-US" altLang="en-US" sz="2800" dirty="0"/>
              <a:t>white except by the blood</a:t>
            </a:r>
            <a:br>
              <a:rPr lang="en-US" altLang="en-US" sz="2800" dirty="0"/>
            </a:br>
            <a:r>
              <a:rPr lang="en-US" altLang="en-US" sz="2800" dirty="0"/>
              <a:t>of Christ (Isa. 64:6)</a:t>
            </a:r>
            <a:endParaRPr lang="en-US" altLang="en-US" sz="2400" dirty="0"/>
          </a:p>
        </p:txBody>
      </p:sp>
      <p:pic>
        <p:nvPicPr>
          <p:cNvPr id="2" name="Picture 1" descr="Wedding Dresses From the 60s"/>
          <p:cNvPicPr>
            <a:picLocks noChangeAspect="1"/>
          </p:cNvPicPr>
          <p:nvPr/>
        </p:nvPicPr>
        <p:blipFill>
          <a:blip r:embed="rId3">
            <a:extLst>
              <a:ext uri="{BEBA8EAE-BF5A-486C-A8C5-ECC9F3942E4B}">
                <a14:imgProps xmlns:a14="http://schemas.microsoft.com/office/drawing/2010/main">
                  <a14:imgLayer r:embed="rId4">
                    <a14:imgEffect>
                      <a14:artisticGlowDiffused/>
                    </a14:imgEffect>
                  </a14:imgLayer>
                </a14:imgProps>
              </a:ext>
              <a:ext uri="{28A0092B-C50C-407E-A947-70E740481C1C}">
                <a14:useLocalDpi xmlns:a14="http://schemas.microsoft.com/office/drawing/2010/main" val="0"/>
              </a:ext>
            </a:extLst>
          </a:blip>
          <a:stretch>
            <a:fillRect/>
          </a:stretch>
        </p:blipFill>
        <p:spPr>
          <a:xfrm>
            <a:off x="5461157" y="2725513"/>
            <a:ext cx="3530443" cy="4132487"/>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7" name="TextBox 6"/>
          <p:cNvSpPr txBox="1"/>
          <p:nvPr/>
        </p:nvSpPr>
        <p:spPr>
          <a:xfrm>
            <a:off x="8320673" y="2053355"/>
            <a:ext cx="33855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rPr>
              <a:t>1</a:t>
            </a:r>
          </a:p>
        </p:txBody>
      </p:sp>
    </p:spTree>
    <p:extLst>
      <p:ext uri="{BB962C8B-B14F-4D97-AF65-F5344CB8AC3E}">
        <p14:creationId xmlns:p14="http://schemas.microsoft.com/office/powerpoint/2010/main" val="2350321280"/>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2" fill="hold" grpId="0" nodeType="withEffect">
                                  <p:stCondLst>
                                    <p:cond delay="0"/>
                                  </p:stCondLst>
                                  <p:childTnLst>
                                    <p:set>
                                      <p:cBhvr>
                                        <p:cTn id="6" dur="1" fill="hold">
                                          <p:stCondLst>
                                            <p:cond delay="0"/>
                                          </p:stCondLst>
                                        </p:cTn>
                                        <p:tgtEl>
                                          <p:spTgt spid="114691">
                                            <p:txEl>
                                              <p:pRg st="1" end="1"/>
                                            </p:txEl>
                                          </p:spTgt>
                                        </p:tgtEl>
                                        <p:attrNameLst>
                                          <p:attrName>style.visibility</p:attrName>
                                        </p:attrNameLst>
                                      </p:cBhvr>
                                      <p:to>
                                        <p:strVal val="visible"/>
                                      </p:to>
                                    </p:set>
                                    <p:animEffect transition="in" filter="slide(fromRight)">
                                      <p:cBhvr>
                                        <p:cTn id="7" dur="500"/>
                                        <p:tgtEl>
                                          <p:spTgt spid="114691">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uiExpand="1" build="p"/>
    </p:bldLst>
  </p:timing>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 name="Picture 1" descr="Wedding Dresses From the 60s"/>
          <p:cNvPicPr>
            <a:picLocks noChangeAspect="1"/>
          </p:cNvPicPr>
          <p:nvPr/>
        </p:nvPicPr>
        <p:blipFill>
          <a:blip r:embed="rId3">
            <a:extLst>
              <a:ext uri="{BEBA8EAE-BF5A-486C-A8C5-ECC9F3942E4B}">
                <a14:imgProps xmlns:a14="http://schemas.microsoft.com/office/drawing/2010/main">
                  <a14:imgLayer r:embed="rId4">
                    <a14:imgEffect>
                      <a14:artisticGlowDiffused/>
                    </a14:imgEffect>
                  </a14:imgLayer>
                </a14:imgProps>
              </a:ext>
              <a:ext uri="{28A0092B-C50C-407E-A947-70E740481C1C}">
                <a14:useLocalDpi xmlns:a14="http://schemas.microsoft.com/office/drawing/2010/main" val="0"/>
              </a:ext>
            </a:extLst>
          </a:blip>
          <a:stretch>
            <a:fillRect/>
          </a:stretch>
        </p:blipFill>
        <p:spPr>
          <a:xfrm>
            <a:off x="5461157" y="2725513"/>
            <a:ext cx="3530443" cy="4132487"/>
          </a:xfrm>
          <a:prstGeom prst="ellipse">
            <a:avLst/>
          </a:prstGeom>
          <a:ln w="19050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4E03E228-2B77-4A1C-B093-FF4D57F477CB}"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28</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14690" name="Rectangle 2"/>
          <p:cNvSpPr>
            <a:spLocks noGrp="1" noChangeArrowheads="1"/>
          </p:cNvSpPr>
          <p:nvPr>
            <p:ph type="title"/>
          </p:nvPr>
        </p:nvSpPr>
        <p:spPr/>
        <p:txBody>
          <a:bodyPr/>
          <a:lstStyle/>
          <a:p>
            <a:r>
              <a:rPr lang="en-US" altLang="en-US" dirty="0"/>
              <a:t>Christ’s Church</a:t>
            </a:r>
          </a:p>
        </p:txBody>
      </p:sp>
      <p:sp>
        <p:nvSpPr>
          <p:cNvPr id="114691" name="Rectangle 3"/>
          <p:cNvSpPr>
            <a:spLocks noGrp="1" noChangeArrowheads="1"/>
          </p:cNvSpPr>
          <p:nvPr>
            <p:ph type="body" idx="1"/>
          </p:nvPr>
        </p:nvSpPr>
        <p:spPr>
          <a:xfrm>
            <a:off x="533400" y="2108200"/>
            <a:ext cx="5715000" cy="4749800"/>
          </a:xfrm>
        </p:spPr>
        <p:txBody>
          <a:bodyPr>
            <a:normAutofit/>
          </a:bodyPr>
          <a:lstStyle/>
          <a:p>
            <a:pPr marL="0" indent="0">
              <a:buNone/>
            </a:pPr>
            <a:r>
              <a:rPr lang="en-US" altLang="en-US" sz="2800" dirty="0">
                <a:solidFill>
                  <a:schemeClr val="accent2">
                    <a:lumMod val="75000"/>
                  </a:schemeClr>
                </a:solidFill>
              </a:rPr>
              <a:t>“And to her it was granted to be arrayed in fine linen, clean and bright, </a:t>
            </a:r>
            <a:r>
              <a:rPr lang="en-US" altLang="en-US" sz="2800" u="sng" dirty="0">
                <a:solidFill>
                  <a:schemeClr val="accent2">
                    <a:lumMod val="75000"/>
                  </a:schemeClr>
                </a:solidFill>
              </a:rPr>
              <a:t>for the fine linen is the righteous acts of the saints</a:t>
            </a:r>
            <a:r>
              <a:rPr lang="en-US" altLang="en-US" sz="2800" dirty="0">
                <a:solidFill>
                  <a:schemeClr val="accent2">
                    <a:lumMod val="75000"/>
                  </a:schemeClr>
                </a:solidFill>
              </a:rPr>
              <a:t>” (19:8)</a:t>
            </a:r>
          </a:p>
          <a:p>
            <a:r>
              <a:rPr lang="en-US" altLang="en-US" sz="2800" dirty="0"/>
              <a:t>Our part is also necessary: righteous acts of the </a:t>
            </a:r>
            <a:br>
              <a:rPr lang="en-US" altLang="en-US" sz="2800" dirty="0"/>
            </a:br>
            <a:r>
              <a:rPr lang="en-US" altLang="en-US" sz="2800" dirty="0"/>
              <a:t>saints!</a:t>
            </a:r>
          </a:p>
          <a:p>
            <a:r>
              <a:rPr lang="en-US" altLang="en-US" sz="2800" dirty="0"/>
              <a:t>Revelation 7:14; 22:14</a:t>
            </a:r>
            <a:endParaRPr lang="en-US" altLang="en-US" sz="2400" dirty="0"/>
          </a:p>
        </p:txBody>
      </p:sp>
      <p:sp>
        <p:nvSpPr>
          <p:cNvPr id="6" name="TextBox 5"/>
          <p:cNvSpPr txBox="1"/>
          <p:nvPr/>
        </p:nvSpPr>
        <p:spPr>
          <a:xfrm>
            <a:off x="8320673" y="2053355"/>
            <a:ext cx="338554"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rPr>
              <a:t>2</a:t>
            </a:r>
          </a:p>
        </p:txBody>
      </p:sp>
    </p:spTree>
    <p:extLst>
      <p:ext uri="{BB962C8B-B14F-4D97-AF65-F5344CB8AC3E}">
        <p14:creationId xmlns:p14="http://schemas.microsoft.com/office/powerpoint/2010/main" val="2896529668"/>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12" presetClass="entr" presetSubtype="2" fill="hold" grpId="0" nodeType="withEffect">
                                  <p:stCondLst>
                                    <p:cond delay="0"/>
                                  </p:stCondLst>
                                  <p:childTnLst>
                                    <p:set>
                                      <p:cBhvr>
                                        <p:cTn id="6" dur="1" fill="hold">
                                          <p:stCondLst>
                                            <p:cond delay="0"/>
                                          </p:stCondLst>
                                        </p:cTn>
                                        <p:tgtEl>
                                          <p:spTgt spid="114691">
                                            <p:txEl>
                                              <p:pRg st="1" end="1"/>
                                            </p:txEl>
                                          </p:spTgt>
                                        </p:tgtEl>
                                        <p:attrNameLst>
                                          <p:attrName>style.visibility</p:attrName>
                                        </p:attrNameLst>
                                      </p:cBhvr>
                                      <p:to>
                                        <p:strVal val="visible"/>
                                      </p:to>
                                    </p:set>
                                    <p:animEffect transition="in" filter="slide(fromRight)">
                                      <p:cBhvr>
                                        <p:cTn id="7" dur="500"/>
                                        <p:tgtEl>
                                          <p:spTgt spid="114691">
                                            <p:txEl>
                                              <p:pRg st="1" end="1"/>
                                            </p:txEl>
                                          </p:spTgt>
                                        </p:tgtEl>
                                      </p:cBhvr>
                                    </p:animEffect>
                                  </p:childTnLst>
                                </p:cTn>
                              </p:par>
                            </p:childTnLst>
                          </p:cTn>
                        </p:par>
                        <p:par>
                          <p:cTn id="8" fill="hold">
                            <p:stCondLst>
                              <p:cond delay="500"/>
                            </p:stCondLst>
                            <p:childTnLst>
                              <p:par>
                                <p:cTn id="9" presetID="12" presetClass="entr" presetSubtype="2" fill="hold" grpId="0" nodeType="afterEffect">
                                  <p:stCondLst>
                                    <p:cond delay="0"/>
                                  </p:stCondLst>
                                  <p:childTnLst>
                                    <p:set>
                                      <p:cBhvr>
                                        <p:cTn id="10" dur="1" fill="hold">
                                          <p:stCondLst>
                                            <p:cond delay="0"/>
                                          </p:stCondLst>
                                        </p:cTn>
                                        <p:tgtEl>
                                          <p:spTgt spid="114691">
                                            <p:txEl>
                                              <p:pRg st="2" end="2"/>
                                            </p:txEl>
                                          </p:spTgt>
                                        </p:tgtEl>
                                        <p:attrNameLst>
                                          <p:attrName>style.visibility</p:attrName>
                                        </p:attrNameLst>
                                      </p:cBhvr>
                                      <p:to>
                                        <p:strVal val="visible"/>
                                      </p:to>
                                    </p:set>
                                    <p:animEffect transition="in" filter="slide(fromRight)">
                                      <p:cBhvr>
                                        <p:cTn id="11" dur="500"/>
                                        <p:tgtEl>
                                          <p:spTgt spid="114691">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4691" grpId="0" uiExpand="1" build="p"/>
    </p:bldLst>
  </p:timing>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D503894-3E34-4798-8FE3-2B3DC8969BF6}"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29</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15714" name="Rectangle 2"/>
          <p:cNvSpPr>
            <a:spLocks noGrp="1" noChangeArrowheads="1"/>
          </p:cNvSpPr>
          <p:nvPr>
            <p:ph type="title"/>
          </p:nvPr>
        </p:nvSpPr>
        <p:spPr/>
        <p:txBody>
          <a:bodyPr/>
          <a:lstStyle/>
          <a:p>
            <a:r>
              <a:rPr lang="en-US" altLang="en-US"/>
              <a:t>19:7-9</a:t>
            </a:r>
          </a:p>
        </p:txBody>
      </p:sp>
      <p:sp>
        <p:nvSpPr>
          <p:cNvPr id="115715" name="Rectangle 3"/>
          <p:cNvSpPr>
            <a:spLocks noGrp="1" noChangeArrowheads="1"/>
          </p:cNvSpPr>
          <p:nvPr>
            <p:ph type="body" idx="1"/>
          </p:nvPr>
        </p:nvSpPr>
        <p:spPr>
          <a:xfrm>
            <a:off x="1028700" y="2108200"/>
            <a:ext cx="7461250" cy="4749800"/>
          </a:xfrm>
        </p:spPr>
        <p:txBody>
          <a:bodyPr/>
          <a:lstStyle/>
          <a:p>
            <a:pPr marL="0" indent="0">
              <a:lnSpc>
                <a:spcPct val="90000"/>
              </a:lnSpc>
              <a:buNone/>
            </a:pPr>
            <a:r>
              <a:rPr lang="en-US" altLang="en-US" sz="4000" dirty="0">
                <a:latin typeface="Segoe UI Black" panose="020B0A02040204020203" pitchFamily="34" charset="0"/>
                <a:ea typeface="Segoe UI Black" panose="020B0A02040204020203" pitchFamily="34" charset="0"/>
                <a:cs typeface="Segoe UI Black" panose="020B0A02040204020203" pitchFamily="34" charset="0"/>
              </a:rPr>
              <a:t>The CHURCH is to be </a:t>
            </a:r>
            <a:r>
              <a:rPr lang="en-US" altLang="en-US" sz="4000" spc="50" dirty="0">
                <a:ln w="9525" cmpd="sng">
                  <a:solidFill>
                    <a:schemeClr val="tx1"/>
                  </a:solidFill>
                  <a:prstDash val="solid"/>
                </a:ln>
                <a:solidFill>
                  <a:srgbClr val="70AD47">
                    <a:tint val="1000"/>
                  </a:srgbClr>
                </a:solidFill>
                <a:effectLst>
                  <a:glow rad="38100">
                    <a:schemeClr val="accent1">
                      <a:alpha val="40000"/>
                    </a:schemeClr>
                  </a:glow>
                </a:effectLst>
                <a:latin typeface="Segoe UI Black" panose="020B0A02040204020203" pitchFamily="34" charset="0"/>
                <a:ea typeface="Segoe UI Black" panose="020B0A02040204020203" pitchFamily="34" charset="0"/>
                <a:cs typeface="Segoe UI Black" panose="020B0A02040204020203" pitchFamily="34" charset="0"/>
              </a:rPr>
              <a:t>PURE</a:t>
            </a:r>
            <a:endParaRPr lang="en-US" altLang="en-US" sz="4000" dirty="0">
              <a:ln w="9525" cmpd="sng">
                <a:solidFill>
                  <a:schemeClr val="tx1"/>
                </a:solidFill>
                <a:prstDash val="solid"/>
              </a:ln>
              <a:latin typeface="Segoe UI Black" panose="020B0A02040204020203" pitchFamily="34" charset="0"/>
              <a:ea typeface="Segoe UI Black" panose="020B0A02040204020203" pitchFamily="34" charset="0"/>
              <a:cs typeface="Segoe UI Black" panose="020B0A02040204020203" pitchFamily="34" charset="0"/>
            </a:endParaRPr>
          </a:p>
          <a:p>
            <a:pPr lvl="1">
              <a:lnSpc>
                <a:spcPct val="90000"/>
              </a:lnSpc>
            </a:pPr>
            <a:r>
              <a:rPr lang="en-US" altLang="en-US" sz="3600" dirty="0"/>
              <a:t>Clothed in righteous acts (19:8)</a:t>
            </a:r>
          </a:p>
          <a:p>
            <a:pPr lvl="1">
              <a:lnSpc>
                <a:spcPct val="90000"/>
              </a:lnSpc>
            </a:pPr>
            <a:r>
              <a:rPr lang="en-US" altLang="en-US" sz="3600" dirty="0"/>
              <a:t>Without spot or wrinkle (Eph. 5:27)</a:t>
            </a:r>
          </a:p>
        </p:txBody>
      </p:sp>
    </p:spTree>
    <p:extLst>
      <p:ext uri="{BB962C8B-B14F-4D97-AF65-F5344CB8AC3E}">
        <p14:creationId xmlns:p14="http://schemas.microsoft.com/office/powerpoint/2010/main" val="1946113670"/>
      </p:ext>
    </p:extLst>
  </p:cSld>
  <p:clrMapOvr>
    <a:masterClrMapping/>
  </p:clrMapOvr>
  <p:transition spd="slow">
    <p:randomBar dir="vert"/>
  </p:transition>
</p:sld>
</file>

<file path=ppt/slides/slide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1A2EA1E-1D95-40D6-A68A-FDD17E02F632}"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91138" name="Rectangle 2"/>
          <p:cNvSpPr>
            <a:spLocks noGrp="1" noChangeArrowheads="1"/>
          </p:cNvSpPr>
          <p:nvPr>
            <p:ph type="title"/>
          </p:nvPr>
        </p:nvSpPr>
        <p:spPr>
          <a:xfrm>
            <a:off x="381000" y="673100"/>
            <a:ext cx="7461250" cy="993775"/>
          </a:xfrm>
        </p:spPr>
        <p:txBody>
          <a:bodyPr/>
          <a:lstStyle/>
          <a:p>
            <a:pPr algn="l"/>
            <a:r>
              <a:rPr lang="en-US" altLang="en-US"/>
              <a:t>Verse 1</a:t>
            </a:r>
          </a:p>
        </p:txBody>
      </p:sp>
      <p:sp>
        <p:nvSpPr>
          <p:cNvPr id="91139" name="Rectangle 3"/>
          <p:cNvSpPr>
            <a:spLocks noGrp="1" noChangeArrowheads="1"/>
          </p:cNvSpPr>
          <p:nvPr>
            <p:ph type="body" idx="1"/>
          </p:nvPr>
        </p:nvSpPr>
        <p:spPr>
          <a:xfrm>
            <a:off x="457200" y="2108200"/>
            <a:ext cx="8458200" cy="1016000"/>
          </a:xfrm>
        </p:spPr>
        <p:txBody>
          <a:bodyPr/>
          <a:lstStyle/>
          <a:p>
            <a:pPr marL="0" indent="0">
              <a:lnSpc>
                <a:spcPct val="90000"/>
              </a:lnSpc>
              <a:buNone/>
            </a:pPr>
            <a:r>
              <a:rPr lang="en-US" altLang="en-US" dirty="0"/>
              <a:t>“THE” exists before each of these four words in the Greek New Testament</a:t>
            </a:r>
          </a:p>
        </p:txBody>
      </p:sp>
      <p:sp>
        <p:nvSpPr>
          <p:cNvPr id="91140" name="Text Box 4"/>
          <p:cNvSpPr txBox="1">
            <a:spLocks noChangeArrowheads="1"/>
          </p:cNvSpPr>
          <p:nvPr/>
        </p:nvSpPr>
        <p:spPr bwMode="auto">
          <a:xfrm>
            <a:off x="2819400" y="574675"/>
            <a:ext cx="6324600" cy="1006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000" b="0" i="0" u="none" strike="noStrike" kern="0" cap="none" spc="0" normalizeH="0" baseline="0" noProof="0" dirty="0">
                <a:ln>
                  <a:noFill/>
                </a:ln>
                <a:solidFill>
                  <a:sysClr val="windowText" lastClr="000000"/>
                </a:solidFill>
                <a:effectLst/>
                <a:uLnTx/>
                <a:uFillTx/>
              </a:rPr>
              <a:t>“After these things I heard a loud voice of a great multitude in heaven, saying, "Alleluia! </a:t>
            </a:r>
            <a:r>
              <a:rPr kumimoji="0" lang="en-US" altLang="en-US" sz="2000" b="0" i="0" u="sng" strike="noStrike" kern="0" cap="none" spc="0" normalizeH="0" baseline="0" noProof="0" dirty="0">
                <a:ln>
                  <a:noFill/>
                </a:ln>
                <a:solidFill>
                  <a:srgbClr val="C00000"/>
                </a:solidFill>
                <a:effectLst/>
                <a:uLnTx/>
                <a:uFillTx/>
              </a:rPr>
              <a:t>Salvation</a:t>
            </a:r>
            <a:r>
              <a:rPr kumimoji="0" lang="en-US" altLang="en-US" sz="2000" b="0" i="0" u="none" strike="noStrike" kern="0" cap="none" spc="0" normalizeH="0" baseline="0" noProof="0" dirty="0">
                <a:ln>
                  <a:noFill/>
                </a:ln>
                <a:solidFill>
                  <a:sysClr val="windowText" lastClr="000000"/>
                </a:solidFill>
                <a:effectLst/>
                <a:uLnTx/>
                <a:uFillTx/>
              </a:rPr>
              <a:t> and </a:t>
            </a:r>
            <a:r>
              <a:rPr kumimoji="0" lang="en-US" altLang="en-US" sz="2000" b="0" i="0" u="sng" strike="noStrike" kern="0" cap="none" spc="0" normalizeH="0" baseline="0" noProof="0" dirty="0">
                <a:ln>
                  <a:noFill/>
                </a:ln>
                <a:solidFill>
                  <a:srgbClr val="C00000"/>
                </a:solidFill>
                <a:effectLst/>
                <a:uLnTx/>
                <a:uFillTx/>
              </a:rPr>
              <a:t>glory</a:t>
            </a:r>
            <a:r>
              <a:rPr kumimoji="0" lang="en-US" altLang="en-US" sz="2000" b="0" i="0" u="none" strike="noStrike" kern="0" cap="none" spc="0" normalizeH="0" baseline="0" noProof="0" dirty="0">
                <a:ln>
                  <a:noFill/>
                </a:ln>
                <a:solidFill>
                  <a:sysClr val="windowText" lastClr="000000"/>
                </a:solidFill>
                <a:effectLst/>
                <a:uLnTx/>
                <a:uFillTx/>
              </a:rPr>
              <a:t> and </a:t>
            </a:r>
            <a:r>
              <a:rPr kumimoji="0" lang="en-US" altLang="en-US" sz="2000" b="0" i="0" u="sng" strike="noStrike" kern="0" cap="none" spc="0" normalizeH="0" baseline="0" noProof="0" dirty="0">
                <a:ln>
                  <a:noFill/>
                </a:ln>
                <a:solidFill>
                  <a:srgbClr val="C00000"/>
                </a:solidFill>
                <a:effectLst/>
                <a:uLnTx/>
                <a:uFillTx/>
              </a:rPr>
              <a:t>honor</a:t>
            </a:r>
            <a:r>
              <a:rPr kumimoji="0" lang="en-US" altLang="en-US" sz="2000" b="0" i="0" u="none" strike="noStrike" kern="0" cap="none" spc="0" normalizeH="0" baseline="0" noProof="0" dirty="0">
                <a:ln>
                  <a:noFill/>
                </a:ln>
                <a:solidFill>
                  <a:sysClr val="windowText" lastClr="000000"/>
                </a:solidFill>
                <a:effectLst/>
                <a:uLnTx/>
                <a:uFillTx/>
              </a:rPr>
              <a:t> and </a:t>
            </a:r>
            <a:r>
              <a:rPr kumimoji="0" lang="en-US" altLang="en-US" sz="2000" b="0" i="0" u="sng" strike="noStrike" kern="0" cap="none" spc="0" normalizeH="0" baseline="0" noProof="0" dirty="0">
                <a:ln>
                  <a:noFill/>
                </a:ln>
                <a:solidFill>
                  <a:srgbClr val="C00000"/>
                </a:solidFill>
                <a:effectLst/>
                <a:uLnTx/>
                <a:uFillTx/>
              </a:rPr>
              <a:t>power</a:t>
            </a:r>
            <a:r>
              <a:rPr kumimoji="0" lang="en-US" altLang="en-US" sz="2000" b="0" i="0" u="none" strike="noStrike" kern="0" cap="none" spc="0" normalizeH="0" baseline="0" noProof="0" dirty="0">
                <a:ln>
                  <a:noFill/>
                </a:ln>
                <a:solidFill>
                  <a:sysClr val="windowText" lastClr="000000"/>
                </a:solidFill>
                <a:effectLst/>
                <a:uLnTx/>
                <a:uFillTx/>
              </a:rPr>
              <a:t> belong to the Lord our God!”</a:t>
            </a:r>
          </a:p>
        </p:txBody>
      </p:sp>
      <p:sp>
        <p:nvSpPr>
          <p:cNvPr id="9" name="TextBox 8"/>
          <p:cNvSpPr txBox="1"/>
          <p:nvPr/>
        </p:nvSpPr>
        <p:spPr>
          <a:xfrm>
            <a:off x="4876800" y="4033897"/>
            <a:ext cx="4038600" cy="2062103"/>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w="13462">
                  <a:solidFill>
                    <a:schemeClr val="bg1"/>
                  </a:solidFill>
                  <a:prstDash val="solid"/>
                </a:ln>
                <a:solidFill>
                  <a:schemeClr val="tx1">
                    <a:lumMod val="85000"/>
                    <a:lumOff val="15000"/>
                  </a:schemeClr>
                </a:solidFill>
                <a:effectLst>
                  <a:outerShdw dist="38100" dir="2700000" algn="bl" rotWithShape="0">
                    <a:schemeClr val="accent5"/>
                  </a:outerShdw>
                </a:effectLst>
                <a:uLnTx/>
                <a:uFillTx/>
                <a:latin typeface="Arial Black" panose="020B0A04020102020204" pitchFamily="34" charset="0"/>
              </a:rPr>
              <a:t>GRATITUDE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w="13462">
                  <a:solidFill>
                    <a:schemeClr val="bg1"/>
                  </a:solidFill>
                  <a:prstDash val="solid"/>
                </a:ln>
                <a:solidFill>
                  <a:schemeClr val="tx1">
                    <a:lumMod val="85000"/>
                    <a:lumOff val="15000"/>
                  </a:schemeClr>
                </a:solidFill>
                <a:effectLst>
                  <a:outerShdw dist="38100" dir="2700000" algn="bl" rotWithShape="0">
                    <a:schemeClr val="accent5"/>
                  </a:outerShdw>
                </a:effectLst>
                <a:uLnTx/>
                <a:uFillTx/>
                <a:latin typeface="Arial Black" panose="020B0A04020102020204" pitchFamily="34" charset="0"/>
              </a:rPr>
              <a:t>REVERENCE</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w="13462">
                  <a:solidFill>
                    <a:schemeClr val="bg1"/>
                  </a:solidFill>
                  <a:prstDash val="solid"/>
                </a:ln>
                <a:solidFill>
                  <a:schemeClr val="tx1">
                    <a:lumMod val="85000"/>
                    <a:lumOff val="15000"/>
                  </a:schemeClr>
                </a:solidFill>
                <a:effectLst>
                  <a:outerShdw dist="38100" dir="2700000" algn="bl" rotWithShape="0">
                    <a:schemeClr val="accent5"/>
                  </a:outerShdw>
                </a:effectLst>
                <a:uLnTx/>
                <a:uFillTx/>
                <a:latin typeface="Arial Black" panose="020B0A04020102020204" pitchFamily="34" charset="0"/>
              </a:rPr>
              <a:t>TRUST</a:t>
            </a:r>
          </a:p>
          <a:p>
            <a:pPr marL="0" marR="0" lvl="0" indent="0" defTabSz="914400" eaLnBrk="1" fontAlgn="auto" latinLnBrk="0" hangingPunct="1">
              <a:lnSpc>
                <a:spcPct val="100000"/>
              </a:lnSpc>
              <a:spcBef>
                <a:spcPts val="0"/>
              </a:spcBef>
              <a:spcAft>
                <a:spcPts val="0"/>
              </a:spcAft>
              <a:buClrTx/>
              <a:buSzTx/>
              <a:buFontTx/>
              <a:buNone/>
              <a:tabLst/>
              <a:defRPr/>
            </a:pPr>
            <a:r>
              <a:rPr kumimoji="0" lang="en-US" sz="3200" b="1" i="0" u="none" strike="noStrike" kern="0" cap="none" spc="0" normalizeH="0" baseline="0" noProof="0" dirty="0">
                <a:ln w="13462">
                  <a:solidFill>
                    <a:schemeClr val="bg1"/>
                  </a:solidFill>
                  <a:prstDash val="solid"/>
                </a:ln>
                <a:solidFill>
                  <a:schemeClr val="tx1">
                    <a:lumMod val="85000"/>
                    <a:lumOff val="15000"/>
                  </a:schemeClr>
                </a:solidFill>
                <a:effectLst>
                  <a:outerShdw dist="38100" dir="2700000" algn="bl" rotWithShape="0">
                    <a:schemeClr val="accent5"/>
                  </a:outerShdw>
                </a:effectLst>
                <a:uLnTx/>
                <a:uFillTx/>
                <a:latin typeface="Arial Black" panose="020B0A04020102020204" pitchFamily="34" charset="0"/>
              </a:rPr>
              <a:t>HUMILITY</a:t>
            </a:r>
          </a:p>
        </p:txBody>
      </p:sp>
      <p:pic>
        <p:nvPicPr>
          <p:cNvPr id="6" name="Picture 5"/>
          <p:cNvPicPr>
            <a:picLocks noChangeAspect="1"/>
          </p:cNvPicPr>
          <p:nvPr/>
        </p:nvPicPr>
        <p:blipFill>
          <a:blip r:embed="rId3"/>
          <a:stretch>
            <a:fillRect/>
          </a:stretch>
        </p:blipFill>
        <p:spPr>
          <a:xfrm>
            <a:off x="650398" y="4033897"/>
            <a:ext cx="4035902" cy="2060627"/>
          </a:xfrm>
          <a:prstGeom prst="rect">
            <a:avLst/>
          </a:prstGeom>
        </p:spPr>
      </p:pic>
      <p:sp>
        <p:nvSpPr>
          <p:cNvPr id="7" name="TextBox 6"/>
          <p:cNvSpPr txBox="1"/>
          <p:nvPr/>
        </p:nvSpPr>
        <p:spPr>
          <a:xfrm>
            <a:off x="654208" y="3427591"/>
            <a:ext cx="1255472"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Segoe UI Black" panose="020B0A02040204020203" pitchFamily="34" charset="0"/>
                <a:ea typeface="Segoe UI Black" panose="020B0A02040204020203" pitchFamily="34" charset="0"/>
                <a:cs typeface="Segoe UI Black" panose="020B0A02040204020203" pitchFamily="34" charset="0"/>
              </a:rPr>
              <a:t>Of God</a:t>
            </a:r>
          </a:p>
        </p:txBody>
      </p:sp>
      <p:sp>
        <p:nvSpPr>
          <p:cNvPr id="13" name="TextBox 12"/>
          <p:cNvSpPr txBox="1"/>
          <p:nvPr/>
        </p:nvSpPr>
        <p:spPr>
          <a:xfrm>
            <a:off x="5029200" y="3427591"/>
            <a:ext cx="1306768" cy="461665"/>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1800" b="0" i="0" u="none" strike="noStrike" kern="0" cap="none" spc="0" normalizeH="0" baseline="0" noProof="0" dirty="0">
                <a:ln>
                  <a:noFill/>
                </a:ln>
                <a:solidFill>
                  <a:sysClr val="windowText" lastClr="000000"/>
                </a:solidFill>
                <a:effectLst/>
                <a:uLnTx/>
                <a:uFillTx/>
                <a:latin typeface="Segoe UI Black" panose="020B0A02040204020203" pitchFamily="34" charset="0"/>
                <a:ea typeface="Segoe UI Black" panose="020B0A02040204020203" pitchFamily="34" charset="0"/>
                <a:cs typeface="Segoe UI Black" panose="020B0A02040204020203" pitchFamily="34" charset="0"/>
              </a:rPr>
              <a:t>Of Man</a:t>
            </a:r>
          </a:p>
        </p:txBody>
      </p:sp>
    </p:spTree>
    <p:extLst>
      <p:ext uri="{BB962C8B-B14F-4D97-AF65-F5344CB8AC3E}">
        <p14:creationId xmlns:p14="http://schemas.microsoft.com/office/powerpoint/2010/main" val="2186825190"/>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par>
                          <p:cTn id="8" fill="hold">
                            <p:stCondLst>
                              <p:cond delay="500"/>
                            </p:stCondLst>
                            <p:childTnLst>
                              <p:par>
                                <p:cTn id="9" presetID="22" presetClass="entr" presetSubtype="1" fill="hold" nodeType="afterEffect">
                                  <p:stCondLst>
                                    <p:cond delay="0"/>
                                  </p:stCondLst>
                                  <p:childTnLst>
                                    <p:set>
                                      <p:cBhvr>
                                        <p:cTn id="10" dur="1" fill="hold">
                                          <p:stCondLst>
                                            <p:cond delay="0"/>
                                          </p:stCondLst>
                                        </p:cTn>
                                        <p:tgtEl>
                                          <p:spTgt spid="6"/>
                                        </p:tgtEl>
                                        <p:attrNameLst>
                                          <p:attrName>style.visibility</p:attrName>
                                        </p:attrNameLst>
                                      </p:cBhvr>
                                      <p:to>
                                        <p:strVal val="visible"/>
                                      </p:to>
                                    </p:set>
                                    <p:animEffect transition="in" filter="wipe(up)">
                                      <p:cBhvr>
                                        <p:cTn id="11" dur="1500"/>
                                        <p:tgtEl>
                                          <p:spTgt spid="6"/>
                                        </p:tgtEl>
                                      </p:cBhvr>
                                    </p:animEffect>
                                  </p:childTnLst>
                                </p:cTn>
                              </p:par>
                            </p:childTnLst>
                          </p:cTn>
                        </p:par>
                      </p:childTnLst>
                    </p:cTn>
                  </p:par>
                  <p:par>
                    <p:cTn id="12" fill="hold">
                      <p:stCondLst>
                        <p:cond delay="indefinite"/>
                      </p:stCondLst>
                      <p:childTnLst>
                        <p:par>
                          <p:cTn id="13" fill="hold">
                            <p:stCondLst>
                              <p:cond delay="0"/>
                            </p:stCondLst>
                            <p:childTnLst>
                              <p:par>
                                <p:cTn id="14" presetID="10" presetClass="entr" presetSubtype="0" fill="hold" grpId="0" nodeType="clickEffect">
                                  <p:stCondLst>
                                    <p:cond delay="0"/>
                                  </p:stCondLst>
                                  <p:childTnLst>
                                    <p:set>
                                      <p:cBhvr>
                                        <p:cTn id="15" dur="1" fill="hold">
                                          <p:stCondLst>
                                            <p:cond delay="0"/>
                                          </p:stCondLst>
                                        </p:cTn>
                                        <p:tgtEl>
                                          <p:spTgt spid="13"/>
                                        </p:tgtEl>
                                        <p:attrNameLst>
                                          <p:attrName>style.visibility</p:attrName>
                                        </p:attrNameLst>
                                      </p:cBhvr>
                                      <p:to>
                                        <p:strVal val="visible"/>
                                      </p:to>
                                    </p:set>
                                    <p:animEffect transition="in" filter="fade">
                                      <p:cBhvr>
                                        <p:cTn id="16" dur="500"/>
                                        <p:tgtEl>
                                          <p:spTgt spid="13"/>
                                        </p:tgtEl>
                                      </p:cBhvr>
                                    </p:animEffect>
                                  </p:childTnLst>
                                </p:cTn>
                              </p:par>
                            </p:childTnLst>
                          </p:cTn>
                        </p:par>
                        <p:par>
                          <p:cTn id="17" fill="hold">
                            <p:stCondLst>
                              <p:cond delay="500"/>
                            </p:stCondLst>
                            <p:childTnLst>
                              <p:par>
                                <p:cTn id="18" presetID="22" presetClass="entr" presetSubtype="8" fill="hold" grpId="0" nodeType="afterEffect">
                                  <p:stCondLst>
                                    <p:cond delay="0"/>
                                  </p:stCondLst>
                                  <p:childTnLst>
                                    <p:set>
                                      <p:cBhvr>
                                        <p:cTn id="19" dur="1" fill="hold">
                                          <p:stCondLst>
                                            <p:cond delay="0"/>
                                          </p:stCondLst>
                                        </p:cTn>
                                        <p:tgtEl>
                                          <p:spTgt spid="9">
                                            <p:txEl>
                                              <p:pRg st="0" end="0"/>
                                            </p:txEl>
                                          </p:spTgt>
                                        </p:tgtEl>
                                        <p:attrNameLst>
                                          <p:attrName>style.visibility</p:attrName>
                                        </p:attrNameLst>
                                      </p:cBhvr>
                                      <p:to>
                                        <p:strVal val="visible"/>
                                      </p:to>
                                    </p:set>
                                    <p:animEffect transition="in" filter="wipe(left)">
                                      <p:cBhvr>
                                        <p:cTn id="20" dur="500"/>
                                        <p:tgtEl>
                                          <p:spTgt spid="9">
                                            <p:txEl>
                                              <p:pRg st="0" end="0"/>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22" presetClass="entr" presetSubtype="8" fill="hold" grpId="0" nodeType="clickEffect">
                                  <p:stCondLst>
                                    <p:cond delay="0"/>
                                  </p:stCondLst>
                                  <p:childTnLst>
                                    <p:set>
                                      <p:cBhvr>
                                        <p:cTn id="24" dur="1" fill="hold">
                                          <p:stCondLst>
                                            <p:cond delay="0"/>
                                          </p:stCondLst>
                                        </p:cTn>
                                        <p:tgtEl>
                                          <p:spTgt spid="9">
                                            <p:txEl>
                                              <p:pRg st="1" end="1"/>
                                            </p:txEl>
                                          </p:spTgt>
                                        </p:tgtEl>
                                        <p:attrNameLst>
                                          <p:attrName>style.visibility</p:attrName>
                                        </p:attrNameLst>
                                      </p:cBhvr>
                                      <p:to>
                                        <p:strVal val="visible"/>
                                      </p:to>
                                    </p:set>
                                    <p:animEffect transition="in" filter="wipe(left)">
                                      <p:cBhvr>
                                        <p:cTn id="25" dur="500"/>
                                        <p:tgtEl>
                                          <p:spTgt spid="9">
                                            <p:txEl>
                                              <p:pRg st="1" end="1"/>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22" presetClass="entr" presetSubtype="8" fill="hold" grpId="0" nodeType="clickEffect">
                                  <p:stCondLst>
                                    <p:cond delay="0"/>
                                  </p:stCondLst>
                                  <p:childTnLst>
                                    <p:set>
                                      <p:cBhvr>
                                        <p:cTn id="29" dur="1" fill="hold">
                                          <p:stCondLst>
                                            <p:cond delay="0"/>
                                          </p:stCondLst>
                                        </p:cTn>
                                        <p:tgtEl>
                                          <p:spTgt spid="9">
                                            <p:txEl>
                                              <p:pRg st="2" end="2"/>
                                            </p:txEl>
                                          </p:spTgt>
                                        </p:tgtEl>
                                        <p:attrNameLst>
                                          <p:attrName>style.visibility</p:attrName>
                                        </p:attrNameLst>
                                      </p:cBhvr>
                                      <p:to>
                                        <p:strVal val="visible"/>
                                      </p:to>
                                    </p:set>
                                    <p:animEffect transition="in" filter="wipe(left)">
                                      <p:cBhvr>
                                        <p:cTn id="30" dur="500"/>
                                        <p:tgtEl>
                                          <p:spTgt spid="9">
                                            <p:txEl>
                                              <p:pRg st="2" end="2"/>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22" presetClass="entr" presetSubtype="8" fill="hold" grpId="0" nodeType="clickEffect">
                                  <p:stCondLst>
                                    <p:cond delay="0"/>
                                  </p:stCondLst>
                                  <p:childTnLst>
                                    <p:set>
                                      <p:cBhvr>
                                        <p:cTn id="34" dur="1" fill="hold">
                                          <p:stCondLst>
                                            <p:cond delay="0"/>
                                          </p:stCondLst>
                                        </p:cTn>
                                        <p:tgtEl>
                                          <p:spTgt spid="9">
                                            <p:txEl>
                                              <p:pRg st="3" end="3"/>
                                            </p:txEl>
                                          </p:spTgt>
                                        </p:tgtEl>
                                        <p:attrNameLst>
                                          <p:attrName>style.visibility</p:attrName>
                                        </p:attrNameLst>
                                      </p:cBhvr>
                                      <p:to>
                                        <p:strVal val="visible"/>
                                      </p:to>
                                    </p:set>
                                    <p:animEffect transition="in" filter="wipe(left)">
                                      <p:cBhvr>
                                        <p:cTn id="35" dur="500"/>
                                        <p:tgtEl>
                                          <p:spTgt spid="9">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uiExpand="1" build="p"/>
      <p:bldP spid="7" grpId="0"/>
      <p:bldP spid="13" grpId="0"/>
    </p:bldLst>
  </p:timing>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D503894-3E34-4798-8FE3-2B3DC8969BF6}"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30</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15714" name="Rectangle 2"/>
          <p:cNvSpPr>
            <a:spLocks noGrp="1" noChangeArrowheads="1"/>
          </p:cNvSpPr>
          <p:nvPr>
            <p:ph type="title"/>
          </p:nvPr>
        </p:nvSpPr>
        <p:spPr/>
        <p:txBody>
          <a:bodyPr/>
          <a:lstStyle/>
          <a:p>
            <a:r>
              <a:rPr lang="en-US" altLang="en-US"/>
              <a:t>19:7-9</a:t>
            </a:r>
          </a:p>
        </p:txBody>
      </p:sp>
      <p:sp>
        <p:nvSpPr>
          <p:cNvPr id="115715" name="Rectangle 3"/>
          <p:cNvSpPr>
            <a:spLocks noGrp="1" noChangeArrowheads="1"/>
          </p:cNvSpPr>
          <p:nvPr>
            <p:ph type="body" idx="1"/>
          </p:nvPr>
        </p:nvSpPr>
        <p:spPr>
          <a:xfrm>
            <a:off x="1028700" y="2108200"/>
            <a:ext cx="7461250" cy="4749800"/>
          </a:xfrm>
        </p:spPr>
        <p:txBody>
          <a:bodyPr/>
          <a:lstStyle/>
          <a:p>
            <a:pPr>
              <a:lnSpc>
                <a:spcPct val="90000"/>
              </a:lnSpc>
            </a:pPr>
            <a:r>
              <a:rPr lang="en-US" altLang="en-US" dirty="0"/>
              <a:t>How are you clothed?</a:t>
            </a:r>
          </a:p>
          <a:p>
            <a:pPr lvl="1">
              <a:lnSpc>
                <a:spcPct val="90000"/>
              </a:lnSpc>
            </a:pPr>
            <a:r>
              <a:rPr lang="en-US" altLang="en-US" dirty="0"/>
              <a:t>Example of one who is improperly clothed at the feast (Matt. 22:11-14)</a:t>
            </a:r>
          </a:p>
          <a:p>
            <a:pPr lvl="1">
              <a:lnSpc>
                <a:spcPct val="90000"/>
              </a:lnSpc>
            </a:pPr>
            <a:r>
              <a:rPr lang="en-US" altLang="en-US" dirty="0"/>
              <a:t>The garment is provided</a:t>
            </a:r>
          </a:p>
          <a:p>
            <a:pPr lvl="2">
              <a:lnSpc>
                <a:spcPct val="90000"/>
              </a:lnSpc>
            </a:pPr>
            <a:r>
              <a:rPr lang="en-US" altLang="en-US" dirty="0"/>
              <a:t>Baptism clothes one with Christ by placing us into the church (Gal. 3:27)</a:t>
            </a:r>
          </a:p>
          <a:p>
            <a:pPr lvl="1">
              <a:lnSpc>
                <a:spcPct val="90000"/>
              </a:lnSpc>
            </a:pPr>
            <a:r>
              <a:rPr lang="en-US" altLang="en-US" dirty="0"/>
              <a:t>Cleansed by the blood of the Lamb (Rev. 7:14)</a:t>
            </a:r>
          </a:p>
          <a:p>
            <a:pPr lvl="1">
              <a:lnSpc>
                <a:spcPct val="90000"/>
              </a:lnSpc>
            </a:pPr>
            <a:r>
              <a:rPr lang="en-US" altLang="en-US" dirty="0"/>
              <a:t>The blessed man watches and keeps his garments (Rev. 16:15)</a:t>
            </a:r>
          </a:p>
        </p:txBody>
      </p:sp>
    </p:spTree>
    <p:extLst>
      <p:ext uri="{BB962C8B-B14F-4D97-AF65-F5344CB8AC3E}">
        <p14:creationId xmlns:p14="http://schemas.microsoft.com/office/powerpoint/2010/main" val="188230096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5715">
                                            <p:txEl>
                                              <p:pRg st="2" end="2"/>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15715">
                                            <p:txEl>
                                              <p:pRg st="3" end="3"/>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15715">
                                            <p:txEl>
                                              <p:pRg st="4" end="4"/>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11571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5715" grpId="0" uiExpand="1"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latin typeface="Arial Black" panose="020B0A04020102020204" pitchFamily="34" charset="0"/>
              </a:rPr>
              <a:t>“Blessed Are Those” (19:9)</a:t>
            </a:r>
          </a:p>
        </p:txBody>
      </p:sp>
      <p:sp>
        <p:nvSpPr>
          <p:cNvPr id="3" name="Content Placeholder 2"/>
          <p:cNvSpPr>
            <a:spLocks noGrp="1"/>
          </p:cNvSpPr>
          <p:nvPr>
            <p:ph idx="1"/>
          </p:nvPr>
        </p:nvSpPr>
        <p:spPr/>
        <p:txBody>
          <a:bodyPr/>
          <a:lstStyle/>
          <a:p>
            <a:r>
              <a:rPr lang="en-US" dirty="0"/>
              <a:t>A subtle transition from the bride to the individuals who responded to the gospel</a:t>
            </a:r>
          </a:p>
          <a:p>
            <a:r>
              <a:rPr lang="en-US" dirty="0"/>
              <a:t>We are called by the gospel</a:t>
            </a:r>
          </a:p>
          <a:p>
            <a:r>
              <a:rPr lang="en-US" dirty="0"/>
              <a:t>When we respond in obedience, we become a part of the Bride of Christ</a:t>
            </a:r>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4F6F2B2-65C7-4205-9E56-A1EF31B76A11}"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31</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3198266737"/>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882A7B48-BB95-47A5-A231-34E346EA19BE}"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32</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16738" name="Rectangle 2"/>
          <p:cNvSpPr>
            <a:spLocks noGrp="1" noChangeArrowheads="1"/>
          </p:cNvSpPr>
          <p:nvPr>
            <p:ph type="title"/>
          </p:nvPr>
        </p:nvSpPr>
        <p:spPr/>
        <p:txBody>
          <a:bodyPr/>
          <a:lstStyle/>
          <a:p>
            <a:r>
              <a:rPr lang="en-US" altLang="en-US" sz="4400" dirty="0">
                <a:latin typeface="Arial Black" panose="020B0A04020102020204" pitchFamily="34" charset="0"/>
              </a:rPr>
              <a:t>“True Sayings of God”</a:t>
            </a:r>
            <a:br>
              <a:rPr lang="en-US" altLang="en-US" sz="4400" dirty="0">
                <a:latin typeface="Arial Black" panose="020B0A04020102020204" pitchFamily="34" charset="0"/>
              </a:rPr>
            </a:br>
            <a:r>
              <a:rPr lang="en-US" altLang="en-US" sz="4400" dirty="0">
                <a:latin typeface="Arial Black" panose="020B0A04020102020204" pitchFamily="34" charset="0"/>
              </a:rPr>
              <a:t>(v. 9) </a:t>
            </a:r>
          </a:p>
        </p:txBody>
      </p:sp>
      <p:sp>
        <p:nvSpPr>
          <p:cNvPr id="116739" name="Rectangle 3"/>
          <p:cNvSpPr>
            <a:spLocks noGrp="1" noChangeArrowheads="1"/>
          </p:cNvSpPr>
          <p:nvPr>
            <p:ph type="body" idx="1"/>
          </p:nvPr>
        </p:nvSpPr>
        <p:spPr>
          <a:xfrm>
            <a:off x="1028700" y="2108200"/>
            <a:ext cx="7461250" cy="4368800"/>
          </a:xfrm>
        </p:spPr>
        <p:txBody>
          <a:bodyPr>
            <a:normAutofit/>
          </a:bodyPr>
          <a:lstStyle/>
          <a:p>
            <a:pPr>
              <a:lnSpc>
                <a:spcPct val="90000"/>
              </a:lnSpc>
              <a:buFont typeface="Wingdings" panose="05000000000000000000" pitchFamily="2" charset="2"/>
              <a:buChar char="ü"/>
            </a:pPr>
            <a:r>
              <a:rPr lang="en-US" altLang="en-US" dirty="0"/>
              <a:t>Truth ought to fortify the soul</a:t>
            </a:r>
          </a:p>
          <a:p>
            <a:pPr>
              <a:lnSpc>
                <a:spcPct val="90000"/>
              </a:lnSpc>
              <a:buFont typeface="Wingdings" panose="05000000000000000000" pitchFamily="2" charset="2"/>
              <a:buChar char="ü"/>
            </a:pPr>
            <a:r>
              <a:rPr lang="en-US" altLang="en-US" dirty="0"/>
              <a:t>Gives hope—better days are coming!</a:t>
            </a:r>
          </a:p>
          <a:p>
            <a:pPr>
              <a:lnSpc>
                <a:spcPct val="90000"/>
              </a:lnSpc>
              <a:buFont typeface="Wingdings" panose="05000000000000000000" pitchFamily="2" charset="2"/>
              <a:buChar char="ü"/>
            </a:pPr>
            <a:r>
              <a:rPr lang="en-US" altLang="en-US" dirty="0"/>
              <a:t>Persecuted Christians needed to be emboldened by the betrothal to Christ</a:t>
            </a:r>
          </a:p>
          <a:p>
            <a:pPr>
              <a:lnSpc>
                <a:spcPct val="90000"/>
              </a:lnSpc>
              <a:buFont typeface="Wingdings" panose="05000000000000000000" pitchFamily="2" charset="2"/>
              <a:buChar char="ü"/>
            </a:pPr>
            <a:r>
              <a:rPr lang="en-US" altLang="en-US" dirty="0"/>
              <a:t>What a day it will be when we see the King in His beauty and we shall always be with Him (1 Thess. 4:17)</a:t>
            </a:r>
          </a:p>
        </p:txBody>
      </p:sp>
    </p:spTree>
    <p:extLst>
      <p:ext uri="{BB962C8B-B14F-4D97-AF65-F5344CB8AC3E}">
        <p14:creationId xmlns:p14="http://schemas.microsoft.com/office/powerpoint/2010/main" val="2002420195"/>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806C4F1-F742-4E5A-BC97-05F0C99D9E67}"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33</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17762" name="Rectangle 2"/>
          <p:cNvSpPr>
            <a:spLocks noGrp="1" noChangeArrowheads="1"/>
          </p:cNvSpPr>
          <p:nvPr>
            <p:ph type="title"/>
          </p:nvPr>
        </p:nvSpPr>
        <p:spPr/>
        <p:txBody>
          <a:bodyPr/>
          <a:lstStyle/>
          <a:p>
            <a:r>
              <a:rPr lang="en-US" altLang="en-US" sz="4400" dirty="0">
                <a:ln w="22225">
                  <a:solidFill>
                    <a:schemeClr val="accent2"/>
                  </a:solidFill>
                  <a:prstDash val="solid"/>
                </a:ln>
                <a:solidFill>
                  <a:schemeClr val="accent2">
                    <a:lumMod val="40000"/>
                    <a:lumOff val="60000"/>
                  </a:schemeClr>
                </a:solidFill>
                <a:latin typeface="Segoe UI Black" panose="020B0A02040204020203" pitchFamily="34" charset="0"/>
                <a:ea typeface="Segoe UI Black" panose="020B0A02040204020203" pitchFamily="34" charset="0"/>
                <a:cs typeface="Segoe UI Black" panose="020B0A02040204020203" pitchFamily="34" charset="0"/>
              </a:rPr>
              <a:t>Worship an Angel (v. 10)?</a:t>
            </a:r>
          </a:p>
        </p:txBody>
      </p:sp>
      <p:sp>
        <p:nvSpPr>
          <p:cNvPr id="117763" name="Rectangle 3"/>
          <p:cNvSpPr>
            <a:spLocks noGrp="1" noChangeArrowheads="1"/>
          </p:cNvSpPr>
          <p:nvPr>
            <p:ph type="body" idx="1"/>
          </p:nvPr>
        </p:nvSpPr>
        <p:spPr>
          <a:xfrm>
            <a:off x="1028700" y="2108200"/>
            <a:ext cx="7461250" cy="4368800"/>
          </a:xfrm>
        </p:spPr>
        <p:txBody>
          <a:bodyPr/>
          <a:lstStyle/>
          <a:p>
            <a:pPr marL="0" indent="0">
              <a:buNone/>
            </a:pPr>
            <a:r>
              <a:rPr lang="en-US" altLang="en-US" dirty="0"/>
              <a:t>Question 5</a:t>
            </a:r>
          </a:p>
          <a:p>
            <a:r>
              <a:rPr lang="en-US" altLang="en-US" dirty="0"/>
              <a:t>John was so overwhelmed by what he saw that he fell down to worship the angel who spoke with him</a:t>
            </a:r>
          </a:p>
          <a:p>
            <a:r>
              <a:rPr lang="en-US" altLang="en-US" dirty="0"/>
              <a:t>The bible shows the frailties and failures of its heroes!</a:t>
            </a:r>
          </a:p>
          <a:p>
            <a:pPr lvl="1"/>
            <a:r>
              <a:rPr lang="en-US" altLang="en-US" dirty="0"/>
              <a:t>Abraham, Moses, David, Samson, etc.</a:t>
            </a:r>
          </a:p>
        </p:txBody>
      </p:sp>
    </p:spTree>
    <p:extLst>
      <p:ext uri="{BB962C8B-B14F-4D97-AF65-F5344CB8AC3E}">
        <p14:creationId xmlns:p14="http://schemas.microsoft.com/office/powerpoint/2010/main" val="3557608075"/>
      </p:ext>
    </p:extLst>
  </p:cSld>
  <p:clrMapOvr>
    <a:masterClrMapping/>
  </p:clrMapOvr>
  <p:transition spd="slow">
    <p:cove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withEffect">
                                  <p:stCondLst>
                                    <p:cond delay="0"/>
                                  </p:stCondLst>
                                  <p:childTnLst>
                                    <p:set>
                                      <p:cBhvr>
                                        <p:cTn id="6" dur="1" fill="hold">
                                          <p:stCondLst>
                                            <p:cond delay="0"/>
                                          </p:stCondLst>
                                        </p:cTn>
                                        <p:tgtEl>
                                          <p:spTgt spid="117763">
                                            <p:txEl>
                                              <p:pRg st="0" end="0"/>
                                            </p:txEl>
                                          </p:spTgt>
                                        </p:tgtEl>
                                        <p:attrNameLst>
                                          <p:attrName>style.visibility</p:attrName>
                                        </p:attrNameLst>
                                      </p:cBhvr>
                                      <p:to>
                                        <p:strVal val="visible"/>
                                      </p:to>
                                    </p:set>
                                    <p:animEffect transition="in" filter="wipe(left)">
                                      <p:cBhvr>
                                        <p:cTn id="7" dur="500"/>
                                        <p:tgtEl>
                                          <p:spTgt spid="11776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117763">
                                            <p:txEl>
                                              <p:pRg st="1" end="1"/>
                                            </p:txEl>
                                          </p:spTgt>
                                        </p:tgtEl>
                                        <p:attrNameLst>
                                          <p:attrName>style.visibility</p:attrName>
                                        </p:attrNameLst>
                                      </p:cBhvr>
                                      <p:to>
                                        <p:strVal val="visible"/>
                                      </p:to>
                                    </p:set>
                                    <p:animEffect transition="in" filter="wipe(left)">
                                      <p:cBhvr>
                                        <p:cTn id="12" dur="500"/>
                                        <p:tgtEl>
                                          <p:spTgt spid="11776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22" presetClass="entr" presetSubtype="8" fill="hold" grpId="0" nodeType="clickEffect">
                                  <p:stCondLst>
                                    <p:cond delay="0"/>
                                  </p:stCondLst>
                                  <p:childTnLst>
                                    <p:set>
                                      <p:cBhvr>
                                        <p:cTn id="16" dur="1" fill="hold">
                                          <p:stCondLst>
                                            <p:cond delay="0"/>
                                          </p:stCondLst>
                                        </p:cTn>
                                        <p:tgtEl>
                                          <p:spTgt spid="117763">
                                            <p:txEl>
                                              <p:pRg st="2" end="2"/>
                                            </p:txEl>
                                          </p:spTgt>
                                        </p:tgtEl>
                                        <p:attrNameLst>
                                          <p:attrName>style.visibility</p:attrName>
                                        </p:attrNameLst>
                                      </p:cBhvr>
                                      <p:to>
                                        <p:strVal val="visible"/>
                                      </p:to>
                                    </p:set>
                                    <p:animEffect transition="in" filter="wipe(left)">
                                      <p:cBhvr>
                                        <p:cTn id="17" dur="500"/>
                                        <p:tgtEl>
                                          <p:spTgt spid="11776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22" presetClass="entr" presetSubtype="8" fill="hold" grpId="0" nodeType="clickEffect">
                                  <p:stCondLst>
                                    <p:cond delay="0"/>
                                  </p:stCondLst>
                                  <p:childTnLst>
                                    <p:set>
                                      <p:cBhvr>
                                        <p:cTn id="21" dur="1" fill="hold">
                                          <p:stCondLst>
                                            <p:cond delay="0"/>
                                          </p:stCondLst>
                                        </p:cTn>
                                        <p:tgtEl>
                                          <p:spTgt spid="117763">
                                            <p:txEl>
                                              <p:pRg st="3" end="3"/>
                                            </p:txEl>
                                          </p:spTgt>
                                        </p:tgtEl>
                                        <p:attrNameLst>
                                          <p:attrName>style.visibility</p:attrName>
                                        </p:attrNameLst>
                                      </p:cBhvr>
                                      <p:to>
                                        <p:strVal val="visible"/>
                                      </p:to>
                                    </p:set>
                                    <p:animEffect transition="in" filter="wipe(left)">
                                      <p:cBhvr>
                                        <p:cTn id="22" dur="500"/>
                                        <p:tgtEl>
                                          <p:spTgt spid="11776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7763" grpId="0" uiExpand="1" build="p"/>
    </p:bldLst>
  </p:timing>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769A763D-E48B-4BDF-9865-01AFBAA670EA}"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34</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18786" name="Rectangle 2"/>
          <p:cNvSpPr>
            <a:spLocks noGrp="1" noChangeArrowheads="1"/>
          </p:cNvSpPr>
          <p:nvPr>
            <p:ph type="title"/>
          </p:nvPr>
        </p:nvSpPr>
        <p:spPr/>
        <p:txBody>
          <a:bodyPr/>
          <a:lstStyle/>
          <a:p>
            <a:r>
              <a:rPr lang="en-US" altLang="en-US" sz="4400" dirty="0">
                <a:ln w="22225">
                  <a:solidFill>
                    <a:schemeClr val="accent2"/>
                  </a:solidFill>
                  <a:prstDash val="solid"/>
                </a:ln>
                <a:solidFill>
                  <a:schemeClr val="accent2">
                    <a:lumMod val="40000"/>
                    <a:lumOff val="60000"/>
                  </a:schemeClr>
                </a:solidFill>
                <a:latin typeface="Segoe UI Black" panose="020B0A02040204020203" pitchFamily="34" charset="0"/>
                <a:ea typeface="Segoe UI Black" panose="020B0A02040204020203" pitchFamily="34" charset="0"/>
                <a:cs typeface="Segoe UI Black" panose="020B0A02040204020203" pitchFamily="34" charset="0"/>
              </a:rPr>
              <a:t>Worship an Angel (v. 10)?</a:t>
            </a:r>
          </a:p>
        </p:txBody>
      </p:sp>
      <p:sp>
        <p:nvSpPr>
          <p:cNvPr id="118787" name="Rectangle 3"/>
          <p:cNvSpPr>
            <a:spLocks noGrp="1" noChangeArrowheads="1"/>
          </p:cNvSpPr>
          <p:nvPr>
            <p:ph type="body" idx="1"/>
          </p:nvPr>
        </p:nvSpPr>
        <p:spPr>
          <a:xfrm>
            <a:off x="1028700" y="2108200"/>
            <a:ext cx="7461250" cy="4368800"/>
          </a:xfrm>
        </p:spPr>
        <p:txBody>
          <a:bodyPr/>
          <a:lstStyle/>
          <a:p>
            <a:r>
              <a:rPr lang="en-US" altLang="en-US" dirty="0"/>
              <a:t>We are to follow “approved” apostolic example</a:t>
            </a:r>
          </a:p>
          <a:p>
            <a:pPr lvl="1"/>
            <a:r>
              <a:rPr lang="en-US" altLang="en-US" dirty="0"/>
              <a:t>This was disapproved</a:t>
            </a:r>
          </a:p>
          <a:p>
            <a:r>
              <a:rPr lang="en-US" altLang="en-US" dirty="0"/>
              <a:t>Angels are not deserving of worship because they are created beings (includes Satan)</a:t>
            </a:r>
          </a:p>
          <a:p>
            <a:pPr lvl="1"/>
            <a:r>
              <a:rPr lang="en-US" altLang="en-US" dirty="0"/>
              <a:t>They are servants of God too!</a:t>
            </a:r>
          </a:p>
          <a:p>
            <a:r>
              <a:rPr lang="en-US" altLang="en-US" dirty="0"/>
              <a:t>Question 6</a:t>
            </a:r>
          </a:p>
        </p:txBody>
      </p:sp>
    </p:spTree>
    <p:extLst>
      <p:ext uri="{BB962C8B-B14F-4D97-AF65-F5344CB8AC3E}">
        <p14:creationId xmlns:p14="http://schemas.microsoft.com/office/powerpoint/2010/main" val="64437483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8787">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8787">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878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8787" grpId="0" uiExpand="1"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4F3A96E-C7C0-47D9-A671-39AD075D6708}"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35</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19810" name="Rectangle 2"/>
          <p:cNvSpPr>
            <a:spLocks noGrp="1" noChangeArrowheads="1"/>
          </p:cNvSpPr>
          <p:nvPr>
            <p:ph type="title"/>
          </p:nvPr>
        </p:nvSpPr>
        <p:spPr/>
        <p:txBody>
          <a:bodyPr/>
          <a:lstStyle/>
          <a:p>
            <a:r>
              <a:rPr lang="en-US" altLang="en-US"/>
              <a:t>Matthew 4:10</a:t>
            </a:r>
          </a:p>
        </p:txBody>
      </p:sp>
      <p:sp>
        <p:nvSpPr>
          <p:cNvPr id="119812" name="Text Box 4"/>
          <p:cNvSpPr txBox="1">
            <a:spLocks noChangeArrowheads="1"/>
          </p:cNvSpPr>
          <p:nvPr/>
        </p:nvSpPr>
        <p:spPr bwMode="auto">
          <a:xfrm>
            <a:off x="762000" y="2057400"/>
            <a:ext cx="7924800" cy="4562475"/>
          </a:xfrm>
          <a:prstGeom prst="rect">
            <a:avLst/>
          </a:prstGeom>
          <a:solidFill>
            <a:schemeClr val="tx2"/>
          </a:solidFill>
          <a:ln w="76200">
            <a:solidFill>
              <a:srgbClr val="993300"/>
            </a:solidFill>
            <a:miter lim="800000"/>
            <a:headEnd/>
            <a:tailE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600" b="0" i="0" u="none" strike="noStrike" kern="0" cap="none" spc="0" normalizeH="0" baseline="0" noProof="0">
                <a:ln>
                  <a:noFill/>
                </a:ln>
                <a:solidFill>
                  <a:schemeClr val="bg1"/>
                </a:solidFill>
                <a:effectLst/>
                <a:uLnTx/>
                <a:uFillTx/>
              </a:rPr>
              <a:t>“Then Jesus said to him, ‘Away with you, Satan! For it is written, “You shall worship the LORD your God, and Him only you shall serve” ’ ” </a:t>
            </a:r>
          </a:p>
          <a:p>
            <a:pPr marL="0" marR="0" lvl="0" indent="0" algn="r" defTabSz="914400" eaLnBrk="1" fontAlgn="auto" latinLnBrk="0" hangingPunct="1">
              <a:lnSpc>
                <a:spcPct val="100000"/>
              </a:lnSpc>
              <a:spcBef>
                <a:spcPct val="50000"/>
              </a:spcBef>
              <a:spcAft>
                <a:spcPts val="0"/>
              </a:spcAft>
              <a:buClrTx/>
              <a:buSzTx/>
              <a:buFontTx/>
              <a:buNone/>
              <a:tabLst/>
              <a:defRPr/>
            </a:pPr>
            <a:r>
              <a:rPr kumimoji="0" lang="en-US" altLang="en-US" sz="3600" b="0" i="0" u="none" strike="noStrike" kern="0" cap="none" spc="0" normalizeH="0" baseline="0" noProof="0">
                <a:ln>
                  <a:noFill/>
                </a:ln>
                <a:solidFill>
                  <a:schemeClr val="bg1"/>
                </a:solidFill>
                <a:effectLst/>
                <a:uLnTx/>
                <a:uFillTx/>
              </a:rPr>
              <a:t>(Matt. 4:10)</a:t>
            </a:r>
          </a:p>
          <a:p>
            <a:pPr marL="0" marR="0" lvl="0" indent="0" algn="ctr" defTabSz="914400" eaLnBrk="1" fontAlgn="auto" latinLnBrk="0" hangingPunct="1">
              <a:lnSpc>
                <a:spcPct val="100000"/>
              </a:lnSpc>
              <a:spcBef>
                <a:spcPct val="50000"/>
              </a:spcBef>
              <a:spcAft>
                <a:spcPts val="0"/>
              </a:spcAft>
              <a:buClrTx/>
              <a:buSzTx/>
              <a:buFontTx/>
              <a:buNone/>
              <a:tabLst/>
              <a:defRPr/>
            </a:pPr>
            <a:r>
              <a:rPr kumimoji="0" lang="en-US" altLang="en-US" sz="3600" b="1" i="0" u="none" strike="noStrike" kern="0" cap="none" spc="0" normalizeH="0" baseline="0" noProof="0">
                <a:ln>
                  <a:noFill/>
                </a:ln>
                <a:solidFill>
                  <a:schemeClr val="bg1"/>
                </a:solidFill>
                <a:effectLst/>
                <a:uLnTx/>
                <a:uFillTx/>
              </a:rPr>
              <a:t>GOD ALONE IS WORTHY OF WORSHIP (cf. Jesus: Jn. 9:35-38) </a:t>
            </a:r>
          </a:p>
        </p:txBody>
      </p:sp>
    </p:spTree>
    <p:extLst>
      <p:ext uri="{BB962C8B-B14F-4D97-AF65-F5344CB8AC3E}">
        <p14:creationId xmlns:p14="http://schemas.microsoft.com/office/powerpoint/2010/main" val="1420460014"/>
      </p:ext>
    </p:extLst>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cond evt="onBegin" delay="0">
                          <p:tn val="2"/>
                        </p:cond>
                      </p:stCondLst>
                      <p:childTnLst>
                        <p:par>
                          <p:cTn id="4" fill="hold" nodeType="withGroup">
                            <p:stCondLst>
                              <p:cond delay="0"/>
                            </p:stCondLst>
                            <p:childTnLst>
                              <p:par>
                                <p:cTn id="5" presetID="20" presetClass="entr" presetSubtype="0" fill="hold" grpId="0" nodeType="afterEffect">
                                  <p:stCondLst>
                                    <p:cond delay="0"/>
                                  </p:stCondLst>
                                  <p:childTnLst>
                                    <p:set>
                                      <p:cBhvr>
                                        <p:cTn id="6" dur="1" fill="hold">
                                          <p:stCondLst>
                                            <p:cond delay="0"/>
                                          </p:stCondLst>
                                        </p:cTn>
                                        <p:tgtEl>
                                          <p:spTgt spid="119812"/>
                                        </p:tgtEl>
                                        <p:attrNameLst>
                                          <p:attrName>style.visibility</p:attrName>
                                        </p:attrNameLst>
                                      </p:cBhvr>
                                      <p:to>
                                        <p:strVal val="visible"/>
                                      </p:to>
                                    </p:set>
                                    <p:animEffect transition="in" filter="wedge">
                                      <p:cBhvr>
                                        <p:cTn id="7" dur="2000"/>
                                        <p:tgtEl>
                                          <p:spTgt spid="1198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9812" grpId="0" animBg="1"/>
    </p:bldLst>
  </p:timing>
</p:sld>
</file>

<file path=ppt/slides/slide3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latin typeface="Segoe UI Black" panose="020B0A02040204020203" pitchFamily="34" charset="0"/>
                <a:ea typeface="Segoe UI Black" panose="020B0A02040204020203" pitchFamily="34" charset="0"/>
                <a:cs typeface="Segoe UI Black" panose="020B0A02040204020203" pitchFamily="34" charset="0"/>
              </a:rPr>
              <a:t>POINT!</a:t>
            </a:r>
          </a:p>
        </p:txBody>
      </p:sp>
      <p:sp>
        <p:nvSpPr>
          <p:cNvPr id="3" name="Content Placeholder 2"/>
          <p:cNvSpPr>
            <a:spLocks noGrp="1"/>
          </p:cNvSpPr>
          <p:nvPr>
            <p:ph idx="1"/>
          </p:nvPr>
        </p:nvSpPr>
        <p:spPr/>
        <p:txBody>
          <a:bodyPr/>
          <a:lstStyle/>
          <a:p>
            <a:pPr marL="0" indent="0">
              <a:buNone/>
            </a:pPr>
            <a:r>
              <a:rPr lang="en-US" dirty="0"/>
              <a:t>In a context of the pressure to worship a human emperor…not even an angel is worthy of worship</a:t>
            </a:r>
          </a:p>
          <a:p>
            <a:pPr lvl="1"/>
            <a:r>
              <a:rPr lang="en-US" dirty="0"/>
              <a:t>Acts 10:25, 26</a:t>
            </a:r>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4F6F2B2-65C7-4205-9E56-A1EF31B76A11}"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36</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231653219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0836" name="Rectangle 4"/>
          <p:cNvSpPr>
            <a:spLocks noGrp="1" noChangeArrowheads="1"/>
          </p:cNvSpPr>
          <p:nvPr>
            <p:ph type="ctrTitle"/>
          </p:nvPr>
        </p:nvSpPr>
        <p:spPr>
          <a:xfrm>
            <a:off x="609600" y="3429000"/>
            <a:ext cx="8382000" cy="1143000"/>
          </a:xfrm>
        </p:spPr>
        <p:txBody>
          <a:bodyPr/>
          <a:lstStyle/>
          <a:p>
            <a:r>
              <a:rPr lang="en-US" altLang="en-US" dirty="0">
                <a:latin typeface="Segoe UI Black" panose="020B0A02040204020203" pitchFamily="34" charset="0"/>
                <a:ea typeface="Segoe UI Black" panose="020B0A02040204020203" pitchFamily="34" charset="0"/>
                <a:cs typeface="Segoe UI Black" panose="020B0A02040204020203" pitchFamily="34" charset="0"/>
              </a:rPr>
              <a:t>THE VICTORIOUS </a:t>
            </a:r>
            <a:r>
              <a:rPr lang="en-US" altLang="en-US" sz="6000" dirty="0">
                <a:latin typeface="Segoe UI Black" panose="020B0A02040204020203" pitchFamily="34" charset="0"/>
                <a:ea typeface="Segoe UI Black" panose="020B0A02040204020203" pitchFamily="34" charset="0"/>
                <a:cs typeface="Segoe UI Black" panose="020B0A02040204020203" pitchFamily="34" charset="0"/>
              </a:rPr>
              <a:t>WARRIOR</a:t>
            </a:r>
            <a:endParaRPr lang="en-US" altLang="en-US" dirty="0">
              <a:latin typeface="Segoe UI Black" panose="020B0A02040204020203" pitchFamily="34" charset="0"/>
              <a:ea typeface="Segoe UI Black" panose="020B0A02040204020203" pitchFamily="34" charset="0"/>
              <a:cs typeface="Segoe UI Black" panose="020B0A02040204020203" pitchFamily="34" charset="0"/>
            </a:endParaRPr>
          </a:p>
        </p:txBody>
      </p:sp>
      <p:sp>
        <p:nvSpPr>
          <p:cNvPr id="120837" name="Rectangle 5"/>
          <p:cNvSpPr>
            <a:spLocks noGrp="1" noChangeArrowheads="1"/>
          </p:cNvSpPr>
          <p:nvPr>
            <p:ph type="subTitle" idx="1"/>
          </p:nvPr>
        </p:nvSpPr>
        <p:spPr>
          <a:xfrm>
            <a:off x="1625600" y="5474970"/>
            <a:ext cx="6400800" cy="1371600"/>
          </a:xfrm>
        </p:spPr>
        <p:txBody>
          <a:bodyPr/>
          <a:lstStyle/>
          <a:p>
            <a:r>
              <a:rPr lang="en-US" altLang="en-US" dirty="0">
                <a:latin typeface="Segoe UI Light" panose="020B0502040204020203" pitchFamily="34" charset="0"/>
                <a:cs typeface="Segoe UI Light" panose="020B0502040204020203" pitchFamily="34" charset="0"/>
              </a:rPr>
              <a:t>REVELATION 19:11-16</a:t>
            </a:r>
          </a:p>
        </p:txBody>
      </p:sp>
      <p:sp>
        <p:nvSpPr>
          <p:cNvPr id="2" name="TextBox 1"/>
          <p:cNvSpPr txBox="1"/>
          <p:nvPr/>
        </p:nvSpPr>
        <p:spPr>
          <a:xfrm>
            <a:off x="1625600" y="457200"/>
            <a:ext cx="4658648" cy="132343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0" b="0" i="0" u="none" strike="noStrike" kern="0" cap="none" spc="0" normalizeH="0" baseline="0" noProof="0" dirty="0">
                <a:ln>
                  <a:noFill/>
                </a:ln>
                <a:solidFill>
                  <a:schemeClr val="accent1">
                    <a:lumMod val="20000"/>
                    <a:lumOff val="80000"/>
                  </a:schemeClr>
                </a:solidFill>
                <a:effectLst/>
                <a:uLnTx/>
                <a:uFillTx/>
              </a:rPr>
              <a:t>Question 7</a:t>
            </a:r>
          </a:p>
        </p:txBody>
      </p:sp>
    </p:spTree>
    <p:extLst>
      <p:ext uri="{BB962C8B-B14F-4D97-AF65-F5344CB8AC3E}">
        <p14:creationId xmlns:p14="http://schemas.microsoft.com/office/powerpoint/2010/main" val="966707979"/>
      </p:ext>
    </p:extLst>
  </p:cSld>
  <p:clrMapOvr>
    <a:masterClrMapping/>
  </p:clrMapOvr>
  <mc:AlternateContent xmlns:mc="http://schemas.openxmlformats.org/markup-compatibility/2006" xmlns:p14="http://schemas.microsoft.com/office/powerpoint/2010/main">
    <mc:Choice Requires="p14">
      <p:transition spd="slow" p14:dur="1500">
        <p14:window dir="ver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8" presetClass="emph" presetSubtype="0" fill="hold" grpId="0" nodeType="afterEffect">
                                  <p:stCondLst>
                                    <p:cond delay="0"/>
                                  </p:stCondLst>
                                  <p:iterate type="lt">
                                    <p:tmPct val="21000"/>
                                  </p:iterate>
                                  <p:childTnLst>
                                    <p:animClr clrSpc="rgb" dir="cw">
                                      <p:cBhvr override="childStyle">
                                        <p:cTn id="6" dur="1000" fill="hold"/>
                                        <p:tgtEl>
                                          <p:spTgt spid="120836"/>
                                        </p:tgtEl>
                                        <p:attrNameLst>
                                          <p:attrName>style.color</p:attrName>
                                        </p:attrNameLst>
                                      </p:cBhvr>
                                      <p:to>
                                        <a:schemeClr val="accent2"/>
                                      </p:to>
                                    </p:animClr>
                                    <p:animClr clrSpc="rgb" dir="cw">
                                      <p:cBhvr>
                                        <p:cTn id="7" dur="1000" fill="hold"/>
                                        <p:tgtEl>
                                          <p:spTgt spid="120836"/>
                                        </p:tgtEl>
                                        <p:attrNameLst>
                                          <p:attrName>fillcolor</p:attrName>
                                        </p:attrNameLst>
                                      </p:cBhvr>
                                      <p:to>
                                        <a:schemeClr val="accent2"/>
                                      </p:to>
                                    </p:animClr>
                                    <p:set>
                                      <p:cBhvr>
                                        <p:cTn id="8" dur="1000" fill="hold"/>
                                        <p:tgtEl>
                                          <p:spTgt spid="120836"/>
                                        </p:tgtEl>
                                        <p:attrNameLst>
                                          <p:attrName>fill.type</p:attrName>
                                        </p:attrNameLst>
                                      </p:cBhvr>
                                      <p:to>
                                        <p:strVal val="solid"/>
                                      </p:to>
                                    </p:set>
                                    <p:anim to="1.5" calcmode="lin" valueType="num">
                                      <p:cBhvr override="childStyle">
                                        <p:cTn id="9" dur="1000" fill="hold"/>
                                        <p:tgtEl>
                                          <p:spTgt spid="120836"/>
                                        </p:tgtEl>
                                        <p:attrNameLst>
                                          <p:attrName>style.fontSize</p:attrName>
                                        </p:attrNameLst>
                                      </p:cBhvr>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0836" grpId="0"/>
    </p:bldLst>
  </p:timing>
</p:sld>
</file>

<file path=ppt/slides/slide3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prstTxWarp prst="textPlain">
              <a:avLst/>
            </a:prstTxWarp>
          </a:bodyPr>
          <a:lstStyle/>
          <a:p>
            <a:r>
              <a:rPr lang="en-US" dirty="0">
                <a:ln w="12700" cmpd="sng">
                  <a:solidFill>
                    <a:schemeClr val="accent4"/>
                  </a:solidFill>
                  <a:prstDash val="solid"/>
                </a:ln>
                <a:gradFill>
                  <a:gsLst>
                    <a:gs pos="0">
                      <a:schemeClr val="accent4"/>
                    </a:gs>
                    <a:gs pos="4000">
                      <a:schemeClr val="accent4">
                        <a:lumMod val="60000"/>
                        <a:lumOff val="40000"/>
                      </a:schemeClr>
                    </a:gs>
                    <a:gs pos="87000">
                      <a:schemeClr val="accent4">
                        <a:lumMod val="20000"/>
                        <a:lumOff val="80000"/>
                      </a:schemeClr>
                    </a:gs>
                  </a:gsLst>
                  <a:lin ang="5400000"/>
                </a:gradFill>
                <a:latin typeface="Segoe UI Black" panose="020B0A02040204020203" pitchFamily="34" charset="0"/>
                <a:ea typeface="Segoe UI Black" panose="020B0A02040204020203" pitchFamily="34" charset="0"/>
                <a:cs typeface="Segoe UI Black" panose="020B0A02040204020203" pitchFamily="34" charset="0"/>
              </a:rPr>
              <a:t>The King</a:t>
            </a:r>
          </a:p>
        </p:txBody>
      </p:sp>
      <p:sp>
        <p:nvSpPr>
          <p:cNvPr id="3" name="Content Placeholder 2"/>
          <p:cNvSpPr>
            <a:spLocks noGrp="1"/>
          </p:cNvSpPr>
          <p:nvPr>
            <p:ph idx="1"/>
          </p:nvPr>
        </p:nvSpPr>
        <p:spPr/>
        <p:txBody>
          <a:bodyPr/>
          <a:lstStyle/>
          <a:p>
            <a:pPr marL="0" indent="0">
              <a:buNone/>
            </a:pPr>
            <a:r>
              <a:rPr lang="en-US" b="0" dirty="0">
                <a:latin typeface="Arial Black" panose="020B0A04020102020204" pitchFamily="34" charset="0"/>
              </a:rPr>
              <a:t>Question 8</a:t>
            </a:r>
          </a:p>
          <a:p>
            <a:pPr marL="571500" indent="-571500">
              <a:buClr>
                <a:schemeClr val="accent2"/>
              </a:buClr>
              <a:buSzPct val="90000"/>
              <a:buFont typeface="+mj-lt"/>
              <a:buAutoNum type="romanLcPeriod"/>
            </a:pPr>
            <a:r>
              <a:rPr lang="en-US" dirty="0"/>
              <a:t>The King’s identity (Rev. 19:11, 12)</a:t>
            </a:r>
          </a:p>
          <a:p>
            <a:pPr marL="571500" indent="-571500">
              <a:buClr>
                <a:schemeClr val="accent2"/>
              </a:buClr>
              <a:buSzPct val="90000"/>
              <a:buFont typeface="+mj-lt"/>
              <a:buAutoNum type="romanLcPeriod"/>
            </a:pPr>
            <a:r>
              <a:rPr lang="en-US" dirty="0"/>
              <a:t>The King’s duty (Rev. 19:13-15)</a:t>
            </a:r>
          </a:p>
          <a:p>
            <a:pPr marL="571500" indent="-571500">
              <a:buClr>
                <a:schemeClr val="accent2"/>
              </a:buClr>
              <a:buSzPct val="90000"/>
              <a:buFont typeface="+mj-lt"/>
              <a:buAutoNum type="romanLcPeriod"/>
            </a:pPr>
            <a:r>
              <a:rPr lang="en-US" dirty="0"/>
              <a:t>The King’s position (19:16)</a:t>
            </a:r>
          </a:p>
          <a:p>
            <a:pPr marL="571500" indent="-571500">
              <a:buClr>
                <a:schemeClr val="accent2"/>
              </a:buClr>
              <a:buSzPct val="90000"/>
              <a:buFont typeface="+mj-lt"/>
              <a:buAutoNum type="romanLcPeriod"/>
            </a:pPr>
            <a:r>
              <a:rPr lang="en-US" dirty="0"/>
              <a:t>The King’s triumph (19:17-21)</a:t>
            </a:r>
          </a:p>
          <a:p>
            <a:endParaRPr lang="en-US" dirty="0"/>
          </a:p>
        </p:txBody>
      </p:sp>
      <p:sp>
        <p:nvSpPr>
          <p:cNvPr id="4" name="Slide Number Placeholder 3"/>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C4F6F2B2-65C7-4205-9E56-A1EF31B76A11}" type="slidenum">
              <a:rPr kumimoji="0" lang="en-US" altLang="en-US" sz="1800" b="0" i="0" u="none" strike="noStrike" kern="0" cap="none" spc="0" normalizeH="0" baseline="0" noProof="0" smtClean="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38</a:t>
            </a:fld>
            <a:endParaRPr kumimoji="0" lang="en-US" altLang="en-US" sz="1800" b="0" i="0" u="none" strike="noStrike" kern="0" cap="none" spc="0" normalizeH="0" baseline="0" noProof="0">
              <a:ln>
                <a:noFill/>
              </a:ln>
              <a:solidFill>
                <a:sysClr val="windowText" lastClr="000000"/>
              </a:solidFill>
              <a:effectLst/>
              <a:uLnTx/>
              <a:uFillTx/>
            </a:endParaRPr>
          </a:p>
        </p:txBody>
      </p:sp>
    </p:spTree>
    <p:extLst>
      <p:ext uri="{BB962C8B-B14F-4D97-AF65-F5344CB8AC3E}">
        <p14:creationId xmlns:p14="http://schemas.microsoft.com/office/powerpoint/2010/main" val="1553619912"/>
      </p:ext>
    </p:extLst>
  </p:cSld>
  <p:clrMapOvr>
    <a:masterClrMapping/>
  </p:clrMapOvr>
  <p:transition spd="med">
    <p:pull/>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500"/>
                                        <p:tgtEl>
                                          <p:spTgt spid="3">
                                            <p:txEl>
                                              <p:pRg st="1" end="1"/>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4" end="4"/>
                                            </p:txEl>
                                          </p:spTgt>
                                        </p:tgtEl>
                                        <p:attrNameLst>
                                          <p:attrName>style.visibility</p:attrName>
                                        </p:attrNameLst>
                                      </p:cBhvr>
                                      <p:to>
                                        <p:strVal val="visible"/>
                                      </p:to>
                                    </p:set>
                                    <p:animEffect transition="in" filter="fade">
                                      <p:cBhvr>
                                        <p:cTn id="2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3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BB3643FF-75C7-4994-BF9B-746C2674C7FB}"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39</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22882" name="Rectangle 2"/>
          <p:cNvSpPr>
            <a:spLocks noGrp="1" noChangeArrowheads="1"/>
          </p:cNvSpPr>
          <p:nvPr>
            <p:ph type="title"/>
          </p:nvPr>
        </p:nvSpPr>
        <p:spPr>
          <a:xfrm>
            <a:off x="304800" y="673100"/>
            <a:ext cx="7461250" cy="993775"/>
          </a:xfrm>
        </p:spPr>
        <p:txBody>
          <a:bodyPr/>
          <a:lstStyle/>
          <a:p>
            <a:pPr algn="l"/>
            <a:r>
              <a:rPr lang="en-US" altLang="en-US"/>
              <a:t>19:11</a:t>
            </a:r>
          </a:p>
        </p:txBody>
      </p:sp>
      <p:sp>
        <p:nvSpPr>
          <p:cNvPr id="122883" name="Rectangle 3"/>
          <p:cNvSpPr>
            <a:spLocks noGrp="1" noChangeArrowheads="1"/>
          </p:cNvSpPr>
          <p:nvPr>
            <p:ph type="body" idx="1"/>
          </p:nvPr>
        </p:nvSpPr>
        <p:spPr/>
        <p:txBody>
          <a:bodyPr/>
          <a:lstStyle/>
          <a:p>
            <a:pPr marL="0" indent="0">
              <a:buNone/>
            </a:pPr>
            <a:r>
              <a:rPr lang="en-US" altLang="en-US" dirty="0">
                <a:latin typeface="Segoe UI Black" panose="020B0A02040204020203" pitchFamily="34" charset="0"/>
                <a:ea typeface="Segoe UI Black" panose="020B0A02040204020203" pitchFamily="34" charset="0"/>
                <a:cs typeface="Segoe UI Black" panose="020B0A02040204020203" pitchFamily="34" charset="0"/>
              </a:rPr>
              <a:t>CHRIST PICTURED AS HEAVEN’S GENERAL</a:t>
            </a:r>
          </a:p>
          <a:p>
            <a:pPr lvl="1"/>
            <a:r>
              <a:rPr lang="en-US" altLang="en-US" dirty="0"/>
              <a:t>A white horse</a:t>
            </a:r>
          </a:p>
          <a:p>
            <a:pPr lvl="1"/>
            <a:r>
              <a:rPr lang="en-US" altLang="en-US" dirty="0"/>
              <a:t>Faithful and true (1:5; 3:14)</a:t>
            </a:r>
          </a:p>
          <a:p>
            <a:pPr lvl="1"/>
            <a:r>
              <a:rPr lang="en-US" altLang="en-US" dirty="0"/>
              <a:t>Word of God (19:13; Jn. 1:1, 2)</a:t>
            </a:r>
          </a:p>
          <a:p>
            <a:pPr lvl="1"/>
            <a:r>
              <a:rPr lang="en-US" altLang="en-US" dirty="0"/>
              <a:t>KING of kings and LORD of lords (19:16; 17:14)</a:t>
            </a:r>
          </a:p>
        </p:txBody>
      </p:sp>
      <p:sp>
        <p:nvSpPr>
          <p:cNvPr id="122884" name="Text Box 4"/>
          <p:cNvSpPr txBox="1">
            <a:spLocks noChangeArrowheads="1"/>
          </p:cNvSpPr>
          <p:nvPr/>
        </p:nvSpPr>
        <p:spPr bwMode="auto">
          <a:xfrm>
            <a:off x="2286000" y="609600"/>
            <a:ext cx="6858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“Now I saw heaven opened, and behold, a white horse. And He who sat on him was called Faithful and True, and in righteousness He judges and makes war.”</a:t>
            </a:r>
          </a:p>
        </p:txBody>
      </p:sp>
    </p:spTree>
    <p:extLst>
      <p:ext uri="{BB962C8B-B14F-4D97-AF65-F5344CB8AC3E}">
        <p14:creationId xmlns:p14="http://schemas.microsoft.com/office/powerpoint/2010/main" val="1179044189"/>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288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288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288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2883"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224C705-DFE8-407B-992A-A0E7F18E0BB7}"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92162" name="Rectangle 2"/>
          <p:cNvSpPr>
            <a:spLocks noGrp="1" noChangeArrowheads="1"/>
          </p:cNvSpPr>
          <p:nvPr>
            <p:ph type="title"/>
          </p:nvPr>
        </p:nvSpPr>
        <p:spPr>
          <a:xfrm>
            <a:off x="304800" y="673100"/>
            <a:ext cx="7461250" cy="993775"/>
          </a:xfrm>
        </p:spPr>
        <p:txBody>
          <a:bodyPr/>
          <a:lstStyle/>
          <a:p>
            <a:pPr algn="l"/>
            <a:r>
              <a:rPr lang="en-US" altLang="en-US"/>
              <a:t>Verse 2</a:t>
            </a:r>
          </a:p>
        </p:txBody>
      </p:sp>
      <p:sp>
        <p:nvSpPr>
          <p:cNvPr id="92163" name="Rectangle 3"/>
          <p:cNvSpPr>
            <a:spLocks noGrp="1" noChangeArrowheads="1"/>
          </p:cNvSpPr>
          <p:nvPr>
            <p:ph type="body" idx="1"/>
          </p:nvPr>
        </p:nvSpPr>
        <p:spPr>
          <a:xfrm>
            <a:off x="1028700" y="2108200"/>
            <a:ext cx="7461250" cy="4064000"/>
          </a:xfrm>
        </p:spPr>
        <p:txBody>
          <a:bodyPr/>
          <a:lstStyle/>
          <a:p>
            <a:r>
              <a:rPr lang="en-US" altLang="en-US" sz="2800" dirty="0"/>
              <a:t>The reason for the praise…</a:t>
            </a:r>
          </a:p>
          <a:p>
            <a:r>
              <a:rPr lang="en-US" altLang="en-US" sz="2800" dirty="0"/>
              <a:t>Question 3</a:t>
            </a:r>
          </a:p>
          <a:p>
            <a:r>
              <a:rPr lang="en-US" altLang="en-US" sz="2400" dirty="0"/>
              <a:t>LORD’S JUDGMENTS ARE TRUE AND RIGHTEOUS (15:3; 16:7)</a:t>
            </a:r>
          </a:p>
          <a:p>
            <a:pPr lvl="1"/>
            <a:r>
              <a:rPr lang="en-US" altLang="en-US" sz="2400" i="1" dirty="0"/>
              <a:t>Deut. 32:4,  “He is the Rock, His work is perfect; For all His ways are justice, A God of truth and without injustice; Righteous and upright is He” </a:t>
            </a:r>
            <a:r>
              <a:rPr lang="en-US" altLang="en-US" sz="2400" dirty="0"/>
              <a:t>(see Rev. 15:3; 16:5-7). </a:t>
            </a:r>
          </a:p>
        </p:txBody>
      </p:sp>
      <p:sp>
        <p:nvSpPr>
          <p:cNvPr id="92164" name="Text Box 4"/>
          <p:cNvSpPr txBox="1">
            <a:spLocks noChangeArrowheads="1"/>
          </p:cNvSpPr>
          <p:nvPr/>
        </p:nvSpPr>
        <p:spPr bwMode="auto">
          <a:xfrm>
            <a:off x="2895600" y="533400"/>
            <a:ext cx="624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000" b="0" i="0" u="none" strike="noStrike" kern="0" cap="none" spc="0" normalizeH="0" baseline="0" noProof="0">
                <a:ln>
                  <a:noFill/>
                </a:ln>
                <a:solidFill>
                  <a:sysClr val="windowText" lastClr="000000"/>
                </a:solidFill>
                <a:effectLst/>
                <a:uLnTx/>
                <a:uFillTx/>
              </a:rPr>
              <a:t>“For true and righteous are His judgments, because He has judged the great harlot who corrupted the earth with her fornication; and He has avenged on her the blood of His servants shed by her.”</a:t>
            </a:r>
          </a:p>
        </p:txBody>
      </p:sp>
    </p:spTree>
    <p:extLst>
      <p:ext uri="{BB962C8B-B14F-4D97-AF65-F5344CB8AC3E}">
        <p14:creationId xmlns:p14="http://schemas.microsoft.com/office/powerpoint/2010/main" val="41679871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3B75C1BC-AAAA-4342-A33F-3EF7CE9E6FEB}"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40</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23907" name="Rectangle 3"/>
          <p:cNvSpPr>
            <a:spLocks noGrp="1" noChangeArrowheads="1"/>
          </p:cNvSpPr>
          <p:nvPr>
            <p:ph type="body" idx="1"/>
          </p:nvPr>
        </p:nvSpPr>
        <p:spPr/>
        <p:txBody>
          <a:bodyPr/>
          <a:lstStyle/>
          <a:p>
            <a:pPr marL="0" indent="0">
              <a:buNone/>
            </a:pPr>
            <a:r>
              <a:rPr lang="en-US" altLang="en-US" sz="3600" dirty="0">
                <a:latin typeface="Segoe UI Black" panose="020B0A02040204020203" pitchFamily="34" charset="0"/>
                <a:ea typeface="Segoe UI Black" panose="020B0A02040204020203" pitchFamily="34" charset="0"/>
                <a:cs typeface="Segoe UI Black" panose="020B0A02040204020203" pitchFamily="34" charset="0"/>
              </a:rPr>
              <a:t>JESUS JUDGE AND WARRIOR</a:t>
            </a:r>
          </a:p>
          <a:p>
            <a:pPr lvl="1"/>
            <a:r>
              <a:rPr lang="en-US" altLang="en-US" sz="3200" dirty="0"/>
              <a:t>Does all in righteousness</a:t>
            </a:r>
          </a:p>
          <a:p>
            <a:pPr lvl="1"/>
            <a:r>
              <a:rPr lang="en-US" altLang="en-US" sz="3200" dirty="0"/>
              <a:t>John 5:22, 23, 27, 30</a:t>
            </a:r>
          </a:p>
        </p:txBody>
      </p:sp>
      <p:sp>
        <p:nvSpPr>
          <p:cNvPr id="123909" name="Rectangle 5"/>
          <p:cNvSpPr>
            <a:spLocks noGrp="1" noChangeArrowheads="1"/>
          </p:cNvSpPr>
          <p:nvPr>
            <p:ph type="title"/>
          </p:nvPr>
        </p:nvSpPr>
        <p:spPr>
          <a:xfrm>
            <a:off x="304800" y="673100"/>
            <a:ext cx="7461250" cy="993775"/>
          </a:xfrm>
          <a:noFill/>
          <a:ln/>
        </p:spPr>
        <p:txBody>
          <a:bodyPr/>
          <a:lstStyle/>
          <a:p>
            <a:pPr algn="l"/>
            <a:r>
              <a:rPr lang="en-US" altLang="en-US"/>
              <a:t>19:11</a:t>
            </a:r>
          </a:p>
        </p:txBody>
      </p:sp>
      <p:sp>
        <p:nvSpPr>
          <p:cNvPr id="123910" name="Text Box 6"/>
          <p:cNvSpPr txBox="1">
            <a:spLocks noChangeArrowheads="1"/>
          </p:cNvSpPr>
          <p:nvPr/>
        </p:nvSpPr>
        <p:spPr bwMode="auto">
          <a:xfrm>
            <a:off x="2286000" y="609600"/>
            <a:ext cx="68580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“Now I saw heaven opened, and behold, a white horse. And He who sat on him was called Faithful and True, and in righteousness He judges and makes war.”</a:t>
            </a:r>
          </a:p>
        </p:txBody>
      </p:sp>
    </p:spTree>
    <p:extLst>
      <p:ext uri="{BB962C8B-B14F-4D97-AF65-F5344CB8AC3E}">
        <p14:creationId xmlns:p14="http://schemas.microsoft.com/office/powerpoint/2010/main" val="19410379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83DB4D3C-D498-46CB-906A-6D87D885EEBF}"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41</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24930" name="Rectangle 2"/>
          <p:cNvSpPr>
            <a:spLocks noGrp="1" noChangeArrowheads="1"/>
          </p:cNvSpPr>
          <p:nvPr>
            <p:ph type="title"/>
          </p:nvPr>
        </p:nvSpPr>
        <p:spPr>
          <a:xfrm>
            <a:off x="304800" y="673100"/>
            <a:ext cx="7461250" cy="993775"/>
          </a:xfrm>
        </p:spPr>
        <p:txBody>
          <a:bodyPr/>
          <a:lstStyle/>
          <a:p>
            <a:pPr algn="l"/>
            <a:r>
              <a:rPr lang="en-US" altLang="en-US"/>
              <a:t>19:12</a:t>
            </a:r>
          </a:p>
        </p:txBody>
      </p:sp>
      <p:sp>
        <p:nvSpPr>
          <p:cNvPr id="124931" name="Rectangle 3"/>
          <p:cNvSpPr>
            <a:spLocks noGrp="1" noChangeArrowheads="1"/>
          </p:cNvSpPr>
          <p:nvPr>
            <p:ph type="body" idx="1"/>
          </p:nvPr>
        </p:nvSpPr>
        <p:spPr>
          <a:xfrm>
            <a:off x="1028700" y="2108200"/>
            <a:ext cx="7429500" cy="4749800"/>
          </a:xfrm>
        </p:spPr>
        <p:style>
          <a:lnRef idx="2">
            <a:schemeClr val="accent3"/>
          </a:lnRef>
          <a:fillRef idx="1">
            <a:schemeClr val="lt1"/>
          </a:fillRef>
          <a:effectRef idx="0">
            <a:schemeClr val="accent3"/>
          </a:effectRef>
          <a:fontRef idx="minor">
            <a:schemeClr val="dk1"/>
          </a:fontRef>
        </p:style>
        <p:txBody>
          <a:bodyPr/>
          <a:lstStyle/>
          <a:p>
            <a:pPr marL="0" indent="0">
              <a:lnSpc>
                <a:spcPct val="80000"/>
              </a:lnSpc>
              <a:buNone/>
            </a:pPr>
            <a:r>
              <a:rPr lang="en-US" altLang="en-US" dirty="0"/>
              <a:t>PENETRATING ALL THINGS (cf. 1:14)</a:t>
            </a:r>
          </a:p>
          <a:p>
            <a:pPr marL="400050" lvl="1" indent="0">
              <a:lnSpc>
                <a:spcPct val="80000"/>
              </a:lnSpc>
              <a:buNone/>
            </a:pPr>
            <a:br>
              <a:rPr lang="en-US" altLang="en-US" dirty="0"/>
            </a:br>
            <a:r>
              <a:rPr lang="en-US" altLang="en-US" dirty="0"/>
              <a:t>12  For the word of God is living and powerful, and sharper than any two-edged sword, piercing even to the division of soul and spirit, and of joints and marrow, and is a discerner of the thoughts and intents of the heart.</a:t>
            </a:r>
            <a:br>
              <a:rPr lang="en-US" altLang="en-US" dirty="0"/>
            </a:br>
            <a:r>
              <a:rPr lang="en-US" altLang="en-US" dirty="0"/>
              <a:t>13  </a:t>
            </a:r>
            <a:r>
              <a:rPr lang="en-US" altLang="en-US" u="sng" dirty="0"/>
              <a:t>And there is no creature hidden from His sight</a:t>
            </a:r>
            <a:r>
              <a:rPr lang="en-US" altLang="en-US" dirty="0"/>
              <a:t>, but all things are naked and open to the eyes of Him to whom we must give account.</a:t>
            </a:r>
          </a:p>
          <a:p>
            <a:pPr marL="400050" lvl="1" indent="0" algn="r">
              <a:lnSpc>
                <a:spcPct val="80000"/>
              </a:lnSpc>
              <a:buNone/>
            </a:pPr>
            <a:r>
              <a:rPr lang="en-US" altLang="en-US" dirty="0"/>
              <a:t>Hebrews 4:12, 13</a:t>
            </a:r>
          </a:p>
        </p:txBody>
      </p:sp>
      <p:sp>
        <p:nvSpPr>
          <p:cNvPr id="124933" name="Text Box 5"/>
          <p:cNvSpPr txBox="1">
            <a:spLocks noChangeArrowheads="1"/>
          </p:cNvSpPr>
          <p:nvPr/>
        </p:nvSpPr>
        <p:spPr bwMode="auto">
          <a:xfrm>
            <a:off x="2133600" y="609600"/>
            <a:ext cx="7010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a:t>
            </a:r>
            <a:r>
              <a:rPr kumimoji="0" lang="en-US" altLang="en-US" sz="1800" b="1" i="0" u="none" strike="noStrike" kern="0" cap="none" spc="0" normalizeH="0" baseline="0" noProof="0">
                <a:ln>
                  <a:noFill/>
                </a:ln>
                <a:solidFill>
                  <a:srgbClr val="FF0000"/>
                </a:solidFill>
                <a:effectLst/>
                <a:uLnTx/>
                <a:uFillTx/>
              </a:rPr>
              <a:t>His eyes were like a flame of fire</a:t>
            </a:r>
            <a:r>
              <a:rPr kumimoji="0" lang="en-US" altLang="en-US" sz="1800" b="0" i="0" u="none" strike="noStrike" kern="0" cap="none" spc="0" normalizeH="0" baseline="0" noProof="0">
                <a:ln>
                  <a:noFill/>
                </a:ln>
                <a:solidFill>
                  <a:sysClr val="windowText" lastClr="000000"/>
                </a:solidFill>
                <a:effectLst/>
                <a:uLnTx/>
                <a:uFillTx/>
              </a:rPr>
              <a:t>, and on His head were many crowns. He had a name written that no one knew except Himself.”</a:t>
            </a:r>
          </a:p>
        </p:txBody>
      </p:sp>
    </p:spTree>
    <p:extLst>
      <p:ext uri="{BB962C8B-B14F-4D97-AF65-F5344CB8AC3E}">
        <p14:creationId xmlns:p14="http://schemas.microsoft.com/office/powerpoint/2010/main" val="60790543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60B7DDD8-E27B-48EB-99D0-A29E9B9F43D2}"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42</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56675" name="Rectangle 3"/>
          <p:cNvSpPr>
            <a:spLocks noGrp="1" noChangeArrowheads="1"/>
          </p:cNvSpPr>
          <p:nvPr>
            <p:ph type="body" idx="1"/>
          </p:nvPr>
        </p:nvSpPr>
        <p:spPr>
          <a:xfrm>
            <a:off x="533400" y="1828800"/>
            <a:ext cx="8610600" cy="4724400"/>
          </a:xfrm>
        </p:spPr>
        <p:txBody>
          <a:bodyPr/>
          <a:lstStyle/>
          <a:p>
            <a:pPr marL="0" indent="0">
              <a:buNone/>
            </a:pPr>
            <a:r>
              <a:rPr lang="en-US" altLang="en-US" dirty="0"/>
              <a:t>JESUS HAS ALL AUTHORITY IN OBEDIENCE (Heb. 5:8, 9)</a:t>
            </a:r>
          </a:p>
          <a:p>
            <a:pPr lvl="1"/>
            <a:r>
              <a:rPr lang="en-US" altLang="en-US" dirty="0"/>
              <a:t>Ephesians 2:20-22</a:t>
            </a:r>
          </a:p>
          <a:p>
            <a:pPr lvl="1"/>
            <a:r>
              <a:rPr lang="en-US" altLang="en-US" dirty="0"/>
              <a:t>Matthew 28:18</a:t>
            </a:r>
          </a:p>
          <a:p>
            <a:pPr lvl="1"/>
            <a:r>
              <a:rPr lang="en-US" altLang="en-US" dirty="0"/>
              <a:t>From a crown of thorns to many crowns!</a:t>
            </a:r>
          </a:p>
        </p:txBody>
      </p:sp>
      <p:sp>
        <p:nvSpPr>
          <p:cNvPr id="156677" name="Rectangle 5"/>
          <p:cNvSpPr>
            <a:spLocks noGrp="1" noChangeArrowheads="1"/>
          </p:cNvSpPr>
          <p:nvPr>
            <p:ph type="title"/>
          </p:nvPr>
        </p:nvSpPr>
        <p:spPr>
          <a:xfrm>
            <a:off x="304800" y="673100"/>
            <a:ext cx="7461250" cy="993775"/>
          </a:xfrm>
          <a:noFill/>
          <a:ln/>
        </p:spPr>
        <p:txBody>
          <a:bodyPr/>
          <a:lstStyle/>
          <a:p>
            <a:pPr algn="l"/>
            <a:r>
              <a:rPr lang="en-US" altLang="en-US"/>
              <a:t>19:12</a:t>
            </a:r>
          </a:p>
        </p:txBody>
      </p:sp>
      <p:sp>
        <p:nvSpPr>
          <p:cNvPr id="156678" name="Text Box 6"/>
          <p:cNvSpPr txBox="1">
            <a:spLocks noChangeArrowheads="1"/>
          </p:cNvSpPr>
          <p:nvPr/>
        </p:nvSpPr>
        <p:spPr bwMode="auto">
          <a:xfrm>
            <a:off x="2133600" y="609600"/>
            <a:ext cx="7010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“His eyes were like a flame of fire, and on His head were </a:t>
            </a:r>
            <a:r>
              <a:rPr kumimoji="0" lang="en-US" altLang="en-US" sz="1800" b="1" i="0" u="none" strike="noStrike" kern="0" cap="none" spc="0" normalizeH="0" baseline="0" noProof="0">
                <a:ln>
                  <a:noFill/>
                </a:ln>
                <a:solidFill>
                  <a:srgbClr val="FF0000"/>
                </a:solidFill>
                <a:effectLst/>
                <a:uLnTx/>
                <a:uFillTx/>
              </a:rPr>
              <a:t>many crowns</a:t>
            </a:r>
            <a:r>
              <a:rPr kumimoji="0" lang="en-US" altLang="en-US" sz="1800" b="0" i="0" u="none" strike="noStrike" kern="0" cap="none" spc="0" normalizeH="0" baseline="0" noProof="0">
                <a:ln>
                  <a:noFill/>
                </a:ln>
                <a:solidFill>
                  <a:sysClr val="windowText" lastClr="000000"/>
                </a:solidFill>
                <a:effectLst/>
                <a:uLnTx/>
                <a:uFillTx/>
              </a:rPr>
              <a:t>. He had a name written that no one knew except Himself.”</a:t>
            </a:r>
          </a:p>
        </p:txBody>
      </p:sp>
    </p:spTree>
    <p:extLst>
      <p:ext uri="{BB962C8B-B14F-4D97-AF65-F5344CB8AC3E}">
        <p14:creationId xmlns:p14="http://schemas.microsoft.com/office/powerpoint/2010/main" val="64826828"/>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5667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5667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5667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6675" grpId="0" uiExpand="1"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EEF3798-B4F6-482E-9365-DA96F11CD678}"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43</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26979" name="Rectangle 3"/>
          <p:cNvSpPr>
            <a:spLocks noGrp="1" noChangeArrowheads="1"/>
          </p:cNvSpPr>
          <p:nvPr>
            <p:ph type="body" idx="1"/>
          </p:nvPr>
        </p:nvSpPr>
        <p:spPr>
          <a:xfrm>
            <a:off x="1028700" y="2108200"/>
            <a:ext cx="7461250" cy="4140200"/>
          </a:xfrm>
        </p:spPr>
        <p:txBody>
          <a:bodyPr/>
          <a:lstStyle/>
          <a:p>
            <a:pPr marL="0" indent="0">
              <a:buNone/>
            </a:pPr>
            <a:r>
              <a:rPr lang="en-US" altLang="en-US" dirty="0">
                <a:latin typeface="Segoe UI Black" panose="020B0A02040204020203" pitchFamily="34" charset="0"/>
                <a:ea typeface="Segoe UI Black" panose="020B0A02040204020203" pitchFamily="34" charset="0"/>
                <a:cs typeface="Segoe UI Black" panose="020B0A02040204020203" pitchFamily="34" charset="0"/>
              </a:rPr>
              <a:t>THERE ARE THINGS ABOUT JESUS THAT ARE INCOMPREHENSIBLE</a:t>
            </a:r>
          </a:p>
          <a:p>
            <a:pPr lvl="1"/>
            <a:r>
              <a:rPr lang="en-US" altLang="en-US" dirty="0"/>
              <a:t>No reason to speculate since only Jesus knows the name</a:t>
            </a:r>
          </a:p>
          <a:p>
            <a:pPr lvl="1"/>
            <a:r>
              <a:rPr lang="en-US" altLang="en-US" dirty="0"/>
              <a:t>We cannot know this name and we cannot know when He will come again (Matt. 24:36; Deut. 29:29)</a:t>
            </a:r>
          </a:p>
          <a:p>
            <a:endParaRPr lang="en-US" altLang="en-US" dirty="0"/>
          </a:p>
        </p:txBody>
      </p:sp>
      <p:sp>
        <p:nvSpPr>
          <p:cNvPr id="126981" name="Rectangle 5"/>
          <p:cNvSpPr>
            <a:spLocks noGrp="1" noChangeArrowheads="1"/>
          </p:cNvSpPr>
          <p:nvPr>
            <p:ph type="title"/>
          </p:nvPr>
        </p:nvSpPr>
        <p:spPr>
          <a:xfrm>
            <a:off x="304800" y="673100"/>
            <a:ext cx="7461250" cy="993775"/>
          </a:xfrm>
          <a:noFill/>
          <a:ln/>
        </p:spPr>
        <p:txBody>
          <a:bodyPr/>
          <a:lstStyle/>
          <a:p>
            <a:pPr algn="l"/>
            <a:r>
              <a:rPr lang="en-US" altLang="en-US"/>
              <a:t>19:12</a:t>
            </a:r>
          </a:p>
        </p:txBody>
      </p:sp>
      <p:sp>
        <p:nvSpPr>
          <p:cNvPr id="126982" name="Text Box 6"/>
          <p:cNvSpPr txBox="1">
            <a:spLocks noChangeArrowheads="1"/>
          </p:cNvSpPr>
          <p:nvPr/>
        </p:nvSpPr>
        <p:spPr bwMode="auto">
          <a:xfrm>
            <a:off x="2133600" y="609600"/>
            <a:ext cx="7010400" cy="11874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1800" b="0" i="0" u="none" strike="noStrike" kern="0" cap="none" spc="0" normalizeH="0" baseline="0" noProof="0">
                <a:ln>
                  <a:noFill/>
                </a:ln>
                <a:solidFill>
                  <a:sysClr val="windowText" lastClr="000000"/>
                </a:solidFill>
                <a:effectLst/>
                <a:uLnTx/>
                <a:uFillTx/>
              </a:rPr>
              <a:t>“His eyes were like a flame of fire, and on His head were many crowns. He had </a:t>
            </a:r>
            <a:r>
              <a:rPr kumimoji="0" lang="en-US" altLang="en-US" sz="1800" b="1" i="0" u="none" strike="noStrike" kern="0" cap="none" spc="0" normalizeH="0" baseline="0" noProof="0">
                <a:ln>
                  <a:noFill/>
                </a:ln>
                <a:solidFill>
                  <a:srgbClr val="FF0000"/>
                </a:solidFill>
                <a:effectLst/>
                <a:uLnTx/>
                <a:uFillTx/>
              </a:rPr>
              <a:t>a name written that no one knew except Himself</a:t>
            </a:r>
            <a:r>
              <a:rPr kumimoji="0" lang="en-US" altLang="en-US" sz="1800" b="0" i="0" u="none" strike="noStrike" kern="0" cap="none" spc="0" normalizeH="0" baseline="0" noProof="0">
                <a:ln>
                  <a:noFill/>
                </a:ln>
                <a:solidFill>
                  <a:sysClr val="windowText" lastClr="000000"/>
                </a:solidFill>
                <a:effectLst/>
                <a:uLnTx/>
                <a:uFillTx/>
              </a:rPr>
              <a:t>.”</a:t>
            </a:r>
          </a:p>
        </p:txBody>
      </p:sp>
    </p:spTree>
    <p:extLst>
      <p:ext uri="{BB962C8B-B14F-4D97-AF65-F5344CB8AC3E}">
        <p14:creationId xmlns:p14="http://schemas.microsoft.com/office/powerpoint/2010/main" val="14567443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Object"/>
      </p:transition>
    </mc:Choice>
    <mc:Fallback xmlns="">
      <p:transition spd="slow">
        <p:fade/>
      </p:transition>
    </mc:Fallback>
  </mc:AlternateContent>
</p:sld>
</file>

<file path=ppt/slides/slide4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2" name="Picture 1" descr="ramallah yakinlarindaki nabi saleh koyunde filistinliler yahudi ..."/>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5333468" y="1828800"/>
            <a:ext cx="3810532" cy="1800476"/>
          </a:xfrm>
          <a:prstGeom prst="rect">
            <a:avLst/>
          </a:prstGeom>
        </p:spPr>
      </p:pic>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21C0877C-BF24-450F-A538-C4EB173D9ACD}"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44</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28002" name="Rectangle 2"/>
          <p:cNvSpPr>
            <a:spLocks noGrp="1" noChangeArrowheads="1"/>
          </p:cNvSpPr>
          <p:nvPr>
            <p:ph type="title"/>
          </p:nvPr>
        </p:nvSpPr>
        <p:spPr/>
        <p:txBody>
          <a:bodyPr/>
          <a:lstStyle/>
          <a:p>
            <a:r>
              <a:rPr lang="en-US" altLang="en-US" sz="4400"/>
              <a:t>CLOTHED IN A ROBE DIPPED IN BLOOD (19:13)</a:t>
            </a:r>
          </a:p>
        </p:txBody>
      </p:sp>
      <p:sp>
        <p:nvSpPr>
          <p:cNvPr id="128003" name="Rectangle 3"/>
          <p:cNvSpPr>
            <a:spLocks noGrp="1" noChangeArrowheads="1"/>
          </p:cNvSpPr>
          <p:nvPr>
            <p:ph type="body" idx="1"/>
          </p:nvPr>
        </p:nvSpPr>
        <p:spPr>
          <a:xfrm>
            <a:off x="1028700" y="2363787"/>
            <a:ext cx="7461250" cy="3579813"/>
          </a:xfrm>
        </p:spPr>
        <p:txBody>
          <a:bodyPr/>
          <a:lstStyle/>
          <a:p>
            <a:r>
              <a:rPr lang="en-US" altLang="en-US" sz="3600" dirty="0"/>
              <a:t>Could be of his </a:t>
            </a:r>
            <a:r>
              <a:rPr lang="en-US" altLang="en-US" sz="3600" dirty="0">
                <a:ln w="6600">
                  <a:solidFill>
                    <a:schemeClr val="accent2"/>
                  </a:solidFill>
                  <a:prstDash val="solid"/>
                </a:ln>
                <a:solidFill>
                  <a:srgbClr val="FFFFFF"/>
                </a:solidFill>
                <a:effectLst>
                  <a:outerShdw dist="38100" dir="2700000" algn="tl" rotWithShape="0">
                    <a:schemeClr val="accent2"/>
                  </a:outerShdw>
                </a:effectLst>
                <a:latin typeface="Segoe UI Black" panose="020B0A02040204020203" pitchFamily="34" charset="0"/>
                <a:ea typeface="Segoe UI Black" panose="020B0A02040204020203" pitchFamily="34" charset="0"/>
                <a:cs typeface="Segoe UI Black" panose="020B0A02040204020203" pitchFamily="34" charset="0"/>
              </a:rPr>
              <a:t>REDEMPTIVE</a:t>
            </a:r>
            <a:r>
              <a:rPr lang="en-US" altLang="en-US" sz="3600" dirty="0"/>
              <a:t> work</a:t>
            </a:r>
          </a:p>
          <a:p>
            <a:r>
              <a:rPr lang="en-US" altLang="en-US" sz="3600" dirty="0"/>
              <a:t>Likely His </a:t>
            </a:r>
            <a:r>
              <a:rPr lang="en-US" altLang="en-US" sz="3600" dirty="0">
                <a:ln w="6600">
                  <a:solidFill>
                    <a:schemeClr val="accent2"/>
                  </a:solidFill>
                  <a:prstDash val="solid"/>
                </a:ln>
                <a:solidFill>
                  <a:srgbClr val="FFFFFF"/>
                </a:solidFill>
                <a:effectLst>
                  <a:outerShdw dist="38100" dir="2700000" algn="tl" rotWithShape="0">
                    <a:schemeClr val="accent2"/>
                  </a:outerShdw>
                </a:effectLst>
                <a:latin typeface="Segoe UI Black" panose="020B0A02040204020203" pitchFamily="34" charset="0"/>
                <a:ea typeface="Segoe UI Black" panose="020B0A02040204020203" pitchFamily="34" charset="0"/>
                <a:cs typeface="Segoe UI Black" panose="020B0A02040204020203" pitchFamily="34" charset="0"/>
              </a:rPr>
              <a:t>JUDICIAL</a:t>
            </a:r>
            <a:r>
              <a:rPr lang="en-US" altLang="en-US" sz="3600" dirty="0"/>
              <a:t> work from trampling his enemies in the winepress</a:t>
            </a:r>
          </a:p>
          <a:p>
            <a:pPr lvl="1"/>
            <a:r>
              <a:rPr lang="en-US" altLang="en-US" sz="3200" dirty="0"/>
              <a:t>19:15; cf. Isa. 63:2, 3</a:t>
            </a:r>
          </a:p>
        </p:txBody>
      </p:sp>
    </p:spTree>
    <p:extLst>
      <p:ext uri="{BB962C8B-B14F-4D97-AF65-F5344CB8AC3E}">
        <p14:creationId xmlns:p14="http://schemas.microsoft.com/office/powerpoint/2010/main" val="283647095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1250">
        <p15:prstTrans prst="pageCurlDoubl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8003">
                                            <p:txEl>
                                              <p:pRg st="0" end="0"/>
                                            </p:txEl>
                                          </p:spTgt>
                                        </p:tgtEl>
                                        <p:attrNameLst>
                                          <p:attrName>style.visibility</p:attrName>
                                        </p:attrNameLst>
                                      </p:cBhvr>
                                      <p:to>
                                        <p:strVal val="visible"/>
                                      </p:to>
                                    </p:set>
                                    <p:animEffect transition="in" filter="fade">
                                      <p:cBhvr>
                                        <p:cTn id="7" dur="500"/>
                                        <p:tgtEl>
                                          <p:spTgt spid="12800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28003">
                                            <p:txEl>
                                              <p:pRg st="1" end="1"/>
                                            </p:txEl>
                                          </p:spTgt>
                                        </p:tgtEl>
                                        <p:attrNameLst>
                                          <p:attrName>style.visibility</p:attrName>
                                        </p:attrNameLst>
                                      </p:cBhvr>
                                      <p:to>
                                        <p:strVal val="visible"/>
                                      </p:to>
                                    </p:set>
                                    <p:animEffect transition="in" filter="fade">
                                      <p:cBhvr>
                                        <p:cTn id="12" dur="500"/>
                                        <p:tgtEl>
                                          <p:spTgt spid="12800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128003">
                                            <p:txEl>
                                              <p:pRg st="2" end="2"/>
                                            </p:txEl>
                                          </p:spTgt>
                                        </p:tgtEl>
                                        <p:attrNameLst>
                                          <p:attrName>style.visibility</p:attrName>
                                        </p:attrNameLst>
                                      </p:cBhvr>
                                      <p:to>
                                        <p:strVal val="visible"/>
                                      </p:to>
                                    </p:set>
                                    <p:animEffect transition="in" filter="fade">
                                      <p:cBhvr>
                                        <p:cTn id="15" dur="500"/>
                                        <p:tgtEl>
                                          <p:spTgt spid="12800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8003" grpId="0" build="p"/>
    </p:bldLst>
  </p:timing>
</p:sld>
</file>

<file path=ppt/slides/slide4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C21F6FE-FA70-4A1C-AEEC-1AF39E99DF96}"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45</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29026" name="Rectangle 2"/>
          <p:cNvSpPr>
            <a:spLocks noGrp="1" noChangeArrowheads="1"/>
          </p:cNvSpPr>
          <p:nvPr>
            <p:ph type="title"/>
          </p:nvPr>
        </p:nvSpPr>
        <p:spPr/>
        <p:txBody>
          <a:bodyPr/>
          <a:lstStyle/>
          <a:p>
            <a:r>
              <a:rPr lang="en-US" altLang="en-US" sz="4400"/>
              <a:t>THE WORD OF GOD (19:13)</a:t>
            </a:r>
          </a:p>
        </p:txBody>
      </p:sp>
      <p:sp>
        <p:nvSpPr>
          <p:cNvPr id="129027" name="Rectangle 3"/>
          <p:cNvSpPr>
            <a:spLocks noGrp="1" noChangeArrowheads="1"/>
          </p:cNvSpPr>
          <p:nvPr>
            <p:ph type="body" idx="1"/>
          </p:nvPr>
        </p:nvSpPr>
        <p:spPr/>
        <p:txBody>
          <a:bodyPr/>
          <a:lstStyle/>
          <a:p>
            <a:pPr marL="0" indent="0">
              <a:buNone/>
            </a:pPr>
            <a:r>
              <a:rPr lang="en-US" altLang="en-US" dirty="0"/>
              <a:t>JESUS IS THE COMPLETE AND PERFECT REVELATION AND MESSAGE OF GOD</a:t>
            </a:r>
          </a:p>
          <a:p>
            <a:pPr lvl="1"/>
            <a:r>
              <a:rPr lang="en-US" altLang="en-US" dirty="0"/>
              <a:t>JOHN 14:6-11</a:t>
            </a:r>
          </a:p>
        </p:txBody>
      </p:sp>
    </p:spTree>
    <p:extLst>
      <p:ext uri="{BB962C8B-B14F-4D97-AF65-F5344CB8AC3E}">
        <p14:creationId xmlns:p14="http://schemas.microsoft.com/office/powerpoint/2010/main" val="2761653759"/>
      </p:ext>
    </p:extLst>
  </p:cSld>
  <p:clrMapOvr>
    <a:masterClrMapping/>
  </p:clrMapOvr>
  <p:transition spd="med">
    <p:pull/>
  </p:transition>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185F6F25-57A3-4CC6-9E7D-23328A63D8D7}"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46</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30050" name="Rectangle 2"/>
          <p:cNvSpPr>
            <a:spLocks noGrp="1" noChangeArrowheads="1"/>
          </p:cNvSpPr>
          <p:nvPr>
            <p:ph type="title"/>
          </p:nvPr>
        </p:nvSpPr>
        <p:spPr/>
        <p:txBody>
          <a:bodyPr/>
          <a:lstStyle/>
          <a:p>
            <a:r>
              <a:rPr lang="en-US" altLang="en-US" sz="4400"/>
              <a:t>ARMIES IN HEAVEN FOLLOWED HIM (19:14)</a:t>
            </a:r>
          </a:p>
        </p:txBody>
      </p:sp>
      <p:sp>
        <p:nvSpPr>
          <p:cNvPr id="130051" name="Rectangle 3"/>
          <p:cNvSpPr>
            <a:spLocks noGrp="1" noChangeArrowheads="1"/>
          </p:cNvSpPr>
          <p:nvPr>
            <p:ph type="body" idx="1"/>
          </p:nvPr>
        </p:nvSpPr>
        <p:spPr>
          <a:xfrm>
            <a:off x="1028700" y="2108200"/>
            <a:ext cx="8115300" cy="4749800"/>
          </a:xfrm>
        </p:spPr>
        <p:txBody>
          <a:bodyPr/>
          <a:lstStyle/>
          <a:p>
            <a:pPr marL="0" indent="0">
              <a:buNone/>
            </a:pPr>
            <a:r>
              <a:rPr lang="en-US" altLang="en-US" sz="3600" dirty="0"/>
              <a:t>DIFFICULT TO ASCERTAIN WHAT THESE ARMIES CONSTITUTE</a:t>
            </a:r>
          </a:p>
          <a:p>
            <a:pPr lvl="1"/>
            <a:r>
              <a:rPr lang="en-US" altLang="en-US" sz="3200" dirty="0"/>
              <a:t>Could be saints</a:t>
            </a:r>
          </a:p>
          <a:p>
            <a:pPr lvl="1"/>
            <a:r>
              <a:rPr lang="en-US" altLang="en-US" sz="3200" dirty="0"/>
              <a:t>Likely angels</a:t>
            </a:r>
          </a:p>
        </p:txBody>
      </p:sp>
    </p:spTree>
    <p:extLst>
      <p:ext uri="{BB962C8B-B14F-4D97-AF65-F5344CB8AC3E}">
        <p14:creationId xmlns:p14="http://schemas.microsoft.com/office/powerpoint/2010/main" val="25503477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pic>
        <p:nvPicPr>
          <p:cNvPr id="3" name="Picture 2" descr="Sceptre Shepherd’s Staff"/>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rot="16420628">
            <a:off x="2237311" y="4123619"/>
            <a:ext cx="1066800" cy="3422650"/>
          </a:xfrm>
          <a:prstGeom prst="rect">
            <a:avLst/>
          </a:prstGeom>
        </p:spPr>
      </p:pic>
      <p:pic>
        <p:nvPicPr>
          <p:cNvPr id="2" name="Picture 1" descr="... knights fight with sharp swords the teacher other students textbook"/>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5318761" y="2362200"/>
            <a:ext cx="3672839" cy="2759876"/>
          </a:xfrm>
          <a:prstGeom prst="rect">
            <a:avLst/>
          </a:prstGeom>
        </p:spPr>
      </p:pic>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977375F3-F64C-4EBE-A903-D399B74EAC6B}"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47</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31074" name="Rectangle 2"/>
          <p:cNvSpPr>
            <a:spLocks noGrp="1" noChangeArrowheads="1"/>
          </p:cNvSpPr>
          <p:nvPr>
            <p:ph type="title"/>
          </p:nvPr>
        </p:nvSpPr>
        <p:spPr/>
        <p:txBody>
          <a:bodyPr/>
          <a:lstStyle/>
          <a:p>
            <a:r>
              <a:rPr lang="en-US" altLang="en-US" sz="4400"/>
              <a:t>SHARP SWORD OUT OF HIS MOUTH (19:15)</a:t>
            </a:r>
          </a:p>
        </p:txBody>
      </p:sp>
      <p:sp>
        <p:nvSpPr>
          <p:cNvPr id="131075" name="Rectangle 3"/>
          <p:cNvSpPr>
            <a:spLocks noGrp="1" noChangeArrowheads="1"/>
          </p:cNvSpPr>
          <p:nvPr>
            <p:ph type="body" idx="1"/>
          </p:nvPr>
        </p:nvSpPr>
        <p:spPr/>
        <p:txBody>
          <a:bodyPr/>
          <a:lstStyle/>
          <a:p>
            <a:pPr marL="0" indent="0">
              <a:buNone/>
            </a:pPr>
            <a:r>
              <a:rPr lang="en-US" altLang="en-US" spc="600" dirty="0">
                <a:latin typeface="Arial Black" panose="020B0A04020102020204" pitchFamily="34" charset="0"/>
              </a:rPr>
              <a:t>THE </a:t>
            </a:r>
            <a:r>
              <a:rPr lang="en-US" altLang="en-US" sz="4400" spc="600" dirty="0">
                <a:solidFill>
                  <a:schemeClr val="accent6">
                    <a:lumMod val="50000"/>
                  </a:schemeClr>
                </a:solidFill>
                <a:effectLst>
                  <a:outerShdw blurRad="38100" dist="38100" dir="2700000" algn="tl">
                    <a:srgbClr val="000000">
                      <a:alpha val="43137"/>
                    </a:srgbClr>
                  </a:outerShdw>
                </a:effectLst>
                <a:latin typeface="Arial Black" panose="020B0A04020102020204" pitchFamily="34" charset="0"/>
              </a:rPr>
              <a:t>S</a:t>
            </a:r>
            <a:r>
              <a:rPr lang="en-US" altLang="en-US" sz="4400" spc="600" dirty="0">
                <a:solidFill>
                  <a:schemeClr val="accent6"/>
                </a:solidFill>
                <a:effectLst>
                  <a:outerShdw blurRad="38100" dist="38100" dir="2700000" algn="tl">
                    <a:srgbClr val="000000">
                      <a:alpha val="43137"/>
                    </a:srgbClr>
                  </a:outerShdw>
                </a:effectLst>
                <a:latin typeface="Arial Black" panose="020B0A04020102020204" pitchFamily="34" charset="0"/>
              </a:rPr>
              <a:t>WORD</a:t>
            </a:r>
            <a:endParaRPr lang="en-US" altLang="en-US" spc="600" dirty="0">
              <a:solidFill>
                <a:schemeClr val="accent6"/>
              </a:solidFill>
              <a:effectLst>
                <a:outerShdw blurRad="38100" dist="38100" dir="2700000" algn="tl">
                  <a:srgbClr val="000000">
                    <a:alpha val="43137"/>
                  </a:srgbClr>
                </a:outerShdw>
              </a:effectLst>
              <a:latin typeface="Arial Black" panose="020B0A04020102020204" pitchFamily="34" charset="0"/>
            </a:endParaRPr>
          </a:p>
          <a:p>
            <a:pPr lvl="1"/>
            <a:r>
              <a:rPr lang="en-US" altLang="en-US" dirty="0"/>
              <a:t>Message of death to those who are rebellious</a:t>
            </a:r>
          </a:p>
          <a:p>
            <a:pPr lvl="1"/>
            <a:r>
              <a:rPr lang="en-US" altLang="en-US" dirty="0"/>
              <a:t>Message of salvation for </a:t>
            </a:r>
            <a:br>
              <a:rPr lang="en-US" altLang="en-US" dirty="0"/>
            </a:br>
            <a:r>
              <a:rPr lang="en-US" altLang="en-US" dirty="0"/>
              <a:t>faithful saints</a:t>
            </a:r>
          </a:p>
          <a:p>
            <a:pPr marL="0" indent="0">
              <a:buNone/>
            </a:pPr>
            <a:r>
              <a:rPr lang="en-US" altLang="en-US" spc="600" dirty="0">
                <a:latin typeface="Arial Black" panose="020B0A04020102020204" pitchFamily="34" charset="0"/>
              </a:rPr>
              <a:t>THE </a:t>
            </a:r>
            <a:r>
              <a:rPr lang="en-US" altLang="en-US" sz="4400" spc="600" dirty="0">
                <a:latin typeface="Arial Black" panose="020B0A04020102020204" pitchFamily="34" charset="0"/>
              </a:rPr>
              <a:t>ROD</a:t>
            </a:r>
            <a:endParaRPr lang="en-US" altLang="en-US" spc="600" dirty="0">
              <a:latin typeface="Arial Black" panose="020B0A04020102020204" pitchFamily="34" charset="0"/>
            </a:endParaRPr>
          </a:p>
        </p:txBody>
      </p:sp>
    </p:spTree>
    <p:extLst>
      <p:ext uri="{BB962C8B-B14F-4D97-AF65-F5344CB8AC3E}">
        <p14:creationId xmlns:p14="http://schemas.microsoft.com/office/powerpoint/2010/main" val="11218068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0" presetClass="entr" presetSubtype="0" fill="hold" nodeType="clickEffect">
                                  <p:stCondLst>
                                    <p:cond delay="0"/>
                                  </p:stCondLst>
                                  <p:childTnLst>
                                    <p:set>
                                      <p:cBhvr>
                                        <p:cTn id="13" dur="1" fill="hold">
                                          <p:stCondLst>
                                            <p:cond delay="0"/>
                                          </p:stCondLst>
                                        </p:cTn>
                                        <p:tgtEl>
                                          <p:spTgt spid="131075">
                                            <p:txEl>
                                              <p:pRg st="3" end="3"/>
                                            </p:txEl>
                                          </p:spTgt>
                                        </p:tgtEl>
                                        <p:attrNameLst>
                                          <p:attrName>style.visibility</p:attrName>
                                        </p:attrNameLst>
                                      </p:cBhvr>
                                      <p:to>
                                        <p:strVal val="visible"/>
                                      </p:to>
                                    </p:set>
                                    <p:animEffect transition="in" filter="fade">
                                      <p:cBhvr>
                                        <p:cTn id="14" dur="500"/>
                                        <p:tgtEl>
                                          <p:spTgt spid="131075">
                                            <p:txEl>
                                              <p:pRg st="3" end="3"/>
                                            </p:txEl>
                                          </p:spTgt>
                                        </p:tgtEl>
                                      </p:cBhvr>
                                    </p:animEffect>
                                  </p:childTnLst>
                                </p:cTn>
                              </p:par>
                            </p:childTnLst>
                          </p:cTn>
                        </p:par>
                        <p:par>
                          <p:cTn id="15" fill="hold">
                            <p:stCondLst>
                              <p:cond delay="500"/>
                            </p:stCondLst>
                            <p:childTnLst>
                              <p:par>
                                <p:cTn id="16" presetID="16" presetClass="entr" presetSubtype="21" fill="hold"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barn(inVertical)">
                                      <p:cBhvr>
                                        <p:cTn id="18"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F40B63D8-4A25-447A-AA99-486836845D69}"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48</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32098" name="Rectangle 2"/>
          <p:cNvSpPr>
            <a:spLocks noGrp="1" noChangeArrowheads="1"/>
          </p:cNvSpPr>
          <p:nvPr>
            <p:ph type="title"/>
          </p:nvPr>
        </p:nvSpPr>
        <p:spPr/>
        <p:txBody>
          <a:bodyPr/>
          <a:lstStyle/>
          <a:p>
            <a:r>
              <a:rPr lang="en-US" altLang="en-US" sz="4400"/>
              <a:t>HE HIMSELF TREADS THE WINEPRESS (19:15)</a:t>
            </a:r>
          </a:p>
        </p:txBody>
      </p:sp>
      <p:sp>
        <p:nvSpPr>
          <p:cNvPr id="132099" name="Rectangle 3"/>
          <p:cNvSpPr>
            <a:spLocks noGrp="1" noChangeArrowheads="1"/>
          </p:cNvSpPr>
          <p:nvPr>
            <p:ph type="body" idx="1"/>
          </p:nvPr>
        </p:nvSpPr>
        <p:spPr>
          <a:xfrm>
            <a:off x="1028700" y="2108200"/>
            <a:ext cx="7461250" cy="4216400"/>
          </a:xfrm>
        </p:spPr>
        <p:txBody>
          <a:bodyPr/>
          <a:lstStyle/>
          <a:p>
            <a:r>
              <a:rPr lang="en-US" altLang="en-US" dirty="0"/>
              <a:t>Alone as Isaiah speaks (Isa. 63:3)</a:t>
            </a:r>
          </a:p>
          <a:p>
            <a:r>
              <a:rPr lang="en-US" altLang="en-US" dirty="0"/>
              <a:t>He is the executioner…Will exert vengeance upon the wicked</a:t>
            </a:r>
          </a:p>
          <a:p>
            <a:r>
              <a:rPr lang="en-US" altLang="en-US" dirty="0"/>
              <a:t>He came the first time and was judged by man so as to save man from sin; now He is the judge of all men who resist His word</a:t>
            </a:r>
          </a:p>
        </p:txBody>
      </p:sp>
    </p:spTree>
    <p:extLst>
      <p:ext uri="{BB962C8B-B14F-4D97-AF65-F5344CB8AC3E}">
        <p14:creationId xmlns:p14="http://schemas.microsoft.com/office/powerpoint/2010/main" val="877309832"/>
      </p:ext>
    </p:extLst>
  </p:cSld>
  <p:clrMapOvr>
    <a:masterClrMapping/>
  </p:clrMapOvr>
  <p:transition spd="slow">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2099">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3209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2099" grpId="0" uiExpand="1"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4"/>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44DC9F67-CC82-4763-8A1A-780AF925E3A4}"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49</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33122" name="Rectangle 2"/>
          <p:cNvSpPr>
            <a:spLocks noGrp="1" noChangeArrowheads="1"/>
          </p:cNvSpPr>
          <p:nvPr>
            <p:ph type="title"/>
          </p:nvPr>
        </p:nvSpPr>
        <p:spPr/>
        <p:txBody>
          <a:bodyPr/>
          <a:lstStyle/>
          <a:p>
            <a:r>
              <a:rPr lang="en-US" altLang="en-US"/>
              <a:t>NOTABLE QUOTE</a:t>
            </a:r>
          </a:p>
        </p:txBody>
      </p:sp>
      <p:sp>
        <p:nvSpPr>
          <p:cNvPr id="133124" name="Text Box 4"/>
          <p:cNvSpPr txBox="1">
            <a:spLocks noChangeArrowheads="1"/>
          </p:cNvSpPr>
          <p:nvPr/>
        </p:nvSpPr>
        <p:spPr bwMode="auto">
          <a:xfrm>
            <a:off x="990600" y="1905000"/>
            <a:ext cx="7696200" cy="4965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3200" b="0" i="1" u="none" strike="noStrike" kern="0" cap="none" spc="0" normalizeH="0" baseline="0" noProof="0">
                <a:ln>
                  <a:noFill/>
                </a:ln>
                <a:solidFill>
                  <a:sysClr val="windowText" lastClr="000000"/>
                </a:solidFill>
                <a:effectLst/>
                <a:uLnTx/>
                <a:uFillTx/>
              </a:rPr>
              <a:t>The stage is set. Two great powers have been described. In fact, one would think at this point there would be a long, extended battle, but quite the opposite is revealed. Instead of a great struggle, when the battle actually occurs it is described in one brief statement. When the King of kings, and Lord of lords actually enters the fight, the war will soon end. There is none greater, higher, or mightier. </a:t>
            </a:r>
          </a:p>
        </p:txBody>
      </p:sp>
      <p:sp>
        <p:nvSpPr>
          <p:cNvPr id="133125" name="Text Box 5"/>
          <p:cNvSpPr txBox="1">
            <a:spLocks noChangeArrowheads="1"/>
          </p:cNvSpPr>
          <p:nvPr/>
        </p:nvSpPr>
        <p:spPr bwMode="auto">
          <a:xfrm>
            <a:off x="4835525" y="6400800"/>
            <a:ext cx="3241675"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1800" b="0" i="0" u="none" strike="noStrike" kern="0" cap="none" spc="0" normalizeH="0" baseline="0" noProof="0">
                <a:ln>
                  <a:noFill/>
                </a:ln>
                <a:solidFill>
                  <a:schemeClr val="accent2"/>
                </a:solidFill>
                <a:effectLst/>
                <a:uLnTx/>
                <a:uFillTx/>
              </a:rPr>
              <a:t>ROBERT HARKRIDER</a:t>
            </a:r>
          </a:p>
        </p:txBody>
      </p:sp>
    </p:spTree>
    <p:extLst>
      <p:ext uri="{BB962C8B-B14F-4D97-AF65-F5344CB8AC3E}">
        <p14:creationId xmlns:p14="http://schemas.microsoft.com/office/powerpoint/2010/main" val="1949681927"/>
      </p:ext>
    </p:extLst>
  </p:cSld>
  <p:clrMapOvr>
    <a:masterClrMapping/>
  </p:clrMapOvr>
  <p:transition spd="med">
    <p:pull/>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B66CCDF9-0A5E-41CE-BDD6-46D98EC5E396}"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93187" name="Rectangle 3"/>
          <p:cNvSpPr>
            <a:spLocks noGrp="1" noChangeArrowheads="1"/>
          </p:cNvSpPr>
          <p:nvPr>
            <p:ph type="body" idx="1"/>
          </p:nvPr>
        </p:nvSpPr>
        <p:spPr>
          <a:xfrm>
            <a:off x="1028700" y="2108200"/>
            <a:ext cx="7461250" cy="3835400"/>
          </a:xfrm>
        </p:spPr>
        <p:txBody>
          <a:bodyPr/>
          <a:lstStyle/>
          <a:p>
            <a:pPr marL="0" indent="0">
              <a:buNone/>
            </a:pPr>
            <a:r>
              <a:rPr lang="en-US" altLang="en-US" dirty="0"/>
              <a:t>The specifics that demonstrate His true and righteous ways</a:t>
            </a:r>
          </a:p>
          <a:p>
            <a:pPr lvl="1"/>
            <a:r>
              <a:rPr lang="en-US" altLang="en-US" dirty="0"/>
              <a:t>Judging the great harlot who corrupted the earth</a:t>
            </a:r>
          </a:p>
          <a:p>
            <a:pPr lvl="1"/>
            <a:r>
              <a:rPr lang="en-US" altLang="en-US" dirty="0"/>
              <a:t>Avenging the blood of those who died at her hands</a:t>
            </a:r>
          </a:p>
          <a:p>
            <a:pPr lvl="2"/>
            <a:r>
              <a:rPr lang="en-US" altLang="en-US" dirty="0"/>
              <a:t>All that was bad Rome became; all that was good she destroyed!</a:t>
            </a:r>
          </a:p>
        </p:txBody>
      </p:sp>
      <p:sp>
        <p:nvSpPr>
          <p:cNvPr id="93189" name="Rectangle 5"/>
          <p:cNvSpPr>
            <a:spLocks noGrp="1" noChangeArrowheads="1"/>
          </p:cNvSpPr>
          <p:nvPr>
            <p:ph type="title"/>
          </p:nvPr>
        </p:nvSpPr>
        <p:spPr>
          <a:xfrm>
            <a:off x="304800" y="673100"/>
            <a:ext cx="7461250" cy="993775"/>
          </a:xfrm>
          <a:noFill/>
          <a:ln/>
        </p:spPr>
        <p:txBody>
          <a:bodyPr/>
          <a:lstStyle/>
          <a:p>
            <a:pPr algn="l"/>
            <a:r>
              <a:rPr lang="en-US" altLang="en-US"/>
              <a:t>Verse 2</a:t>
            </a:r>
          </a:p>
        </p:txBody>
      </p:sp>
      <p:sp>
        <p:nvSpPr>
          <p:cNvPr id="93190" name="Text Box 6"/>
          <p:cNvSpPr txBox="1">
            <a:spLocks noChangeArrowheads="1"/>
          </p:cNvSpPr>
          <p:nvPr/>
        </p:nvSpPr>
        <p:spPr bwMode="auto">
          <a:xfrm>
            <a:off x="2895600" y="533400"/>
            <a:ext cx="62484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ct val="50000"/>
              </a:spcBef>
              <a:spcAft>
                <a:spcPts val="0"/>
              </a:spcAft>
              <a:buClrTx/>
              <a:buSzTx/>
              <a:buFontTx/>
              <a:buNone/>
              <a:tabLst/>
              <a:defRPr/>
            </a:pPr>
            <a:r>
              <a:rPr kumimoji="0" lang="en-US" altLang="en-US" sz="2000" b="0" i="0" u="none" strike="noStrike" kern="0" cap="none" spc="0" normalizeH="0" baseline="0" noProof="0" dirty="0">
                <a:ln>
                  <a:noFill/>
                </a:ln>
                <a:solidFill>
                  <a:sysClr val="windowText" lastClr="000000"/>
                </a:solidFill>
                <a:effectLst/>
                <a:uLnTx/>
                <a:uFillTx/>
              </a:rPr>
              <a:t>“For true and righteous are His judgments, because He has </a:t>
            </a:r>
            <a:r>
              <a:rPr kumimoji="0" lang="en-US" altLang="en-US" sz="2000" b="0" i="0" u="none" strike="noStrike" kern="0" cap="none" spc="0" normalizeH="0" baseline="0" noProof="0" dirty="0">
                <a:ln>
                  <a:noFill/>
                </a:ln>
                <a:solidFill>
                  <a:schemeClr val="accent6">
                    <a:lumMod val="75000"/>
                  </a:schemeClr>
                </a:solidFill>
                <a:effectLst/>
                <a:uLnTx/>
                <a:uFillTx/>
              </a:rPr>
              <a:t>judged</a:t>
            </a:r>
            <a:r>
              <a:rPr kumimoji="0" lang="en-US" altLang="en-US" sz="2000" b="0" i="0" u="none" strike="noStrike" kern="0" cap="none" spc="0" normalizeH="0" baseline="0" noProof="0" dirty="0">
                <a:ln>
                  <a:noFill/>
                </a:ln>
                <a:solidFill>
                  <a:sysClr val="windowText" lastClr="000000"/>
                </a:solidFill>
                <a:effectLst/>
                <a:uLnTx/>
                <a:uFillTx/>
              </a:rPr>
              <a:t> the great harlot who corrupted the earth with her fornication; and He has </a:t>
            </a:r>
            <a:r>
              <a:rPr kumimoji="0" lang="en-US" altLang="en-US" sz="2000" b="0" i="0" u="none" strike="noStrike" kern="0" cap="none" spc="0" normalizeH="0" baseline="0" noProof="0" dirty="0">
                <a:ln>
                  <a:noFill/>
                </a:ln>
                <a:solidFill>
                  <a:schemeClr val="accent6">
                    <a:lumMod val="75000"/>
                  </a:schemeClr>
                </a:solidFill>
                <a:effectLst/>
                <a:uLnTx/>
                <a:uFillTx/>
              </a:rPr>
              <a:t>avenged</a:t>
            </a:r>
            <a:r>
              <a:rPr kumimoji="0" lang="en-US" altLang="en-US" sz="2000" b="0" i="0" u="none" strike="noStrike" kern="0" cap="none" spc="0" normalizeH="0" baseline="0" noProof="0" dirty="0">
                <a:ln>
                  <a:noFill/>
                </a:ln>
                <a:solidFill>
                  <a:sysClr val="windowText" lastClr="000000"/>
                </a:solidFill>
                <a:effectLst/>
                <a:uLnTx/>
                <a:uFillTx/>
              </a:rPr>
              <a:t> on her the blood of His servants shed by her.”</a:t>
            </a:r>
          </a:p>
        </p:txBody>
      </p:sp>
    </p:spTree>
    <p:extLst>
      <p:ext uri="{BB962C8B-B14F-4D97-AF65-F5344CB8AC3E}">
        <p14:creationId xmlns:p14="http://schemas.microsoft.com/office/powerpoint/2010/main" val="49232536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5172" name="Rectangle 4"/>
          <p:cNvSpPr>
            <a:spLocks noGrp="1" noChangeArrowheads="1"/>
          </p:cNvSpPr>
          <p:nvPr>
            <p:ph type="ctrTitle"/>
          </p:nvPr>
        </p:nvSpPr>
        <p:spPr/>
        <p:txBody>
          <a:bodyPr/>
          <a:lstStyle/>
          <a:p>
            <a:r>
              <a:rPr lang="en-US" altLang="en-US" sz="4400"/>
              <a:t>Defeat of the Beast &amp; His Armies</a:t>
            </a:r>
          </a:p>
        </p:txBody>
      </p:sp>
      <p:sp>
        <p:nvSpPr>
          <p:cNvPr id="135173" name="Rectangle 5"/>
          <p:cNvSpPr>
            <a:spLocks noGrp="1" noChangeArrowheads="1"/>
          </p:cNvSpPr>
          <p:nvPr>
            <p:ph type="subTitle" idx="1"/>
          </p:nvPr>
        </p:nvSpPr>
        <p:spPr/>
        <p:txBody>
          <a:bodyPr/>
          <a:lstStyle/>
          <a:p>
            <a:r>
              <a:rPr lang="en-US" altLang="en-US"/>
              <a:t>Revelation 19:17-21</a:t>
            </a:r>
          </a:p>
        </p:txBody>
      </p:sp>
      <p:sp>
        <p:nvSpPr>
          <p:cNvPr id="2" name="TextBox 1"/>
          <p:cNvSpPr txBox="1"/>
          <p:nvPr/>
        </p:nvSpPr>
        <p:spPr>
          <a:xfrm>
            <a:off x="1524000" y="533400"/>
            <a:ext cx="4658648" cy="1323439"/>
          </a:xfrm>
          <a:prstGeom prst="rect">
            <a:avLst/>
          </a:prstGeom>
          <a:noFill/>
        </p:spPr>
        <p:txBody>
          <a:bodyPr wrap="non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8000" b="0" i="0" u="none" strike="noStrike" kern="0" cap="none" spc="0" normalizeH="0" baseline="0" noProof="0" dirty="0">
                <a:ln>
                  <a:noFill/>
                </a:ln>
                <a:solidFill>
                  <a:schemeClr val="accent1">
                    <a:lumMod val="20000"/>
                    <a:lumOff val="80000"/>
                  </a:schemeClr>
                </a:solidFill>
                <a:effectLst/>
                <a:uLnTx/>
                <a:uFillTx/>
              </a:rPr>
              <a:t>Question 9</a:t>
            </a:r>
          </a:p>
        </p:txBody>
      </p:sp>
    </p:spTree>
    <p:extLst>
      <p:ext uri="{BB962C8B-B14F-4D97-AF65-F5344CB8AC3E}">
        <p14:creationId xmlns:p14="http://schemas.microsoft.com/office/powerpoint/2010/main" val="4248532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4500">
        <p15:prstTrans prst="curtains"/>
      </p:transition>
    </mc:Choice>
    <mc:Fallback xmlns="">
      <p:transition spd="slow">
        <p:fade/>
      </p:transition>
    </mc:Fallback>
  </mc:AlternateContent>
</p:sld>
</file>

<file path=ppt/slides/slide5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137218" name="Rectangle 2"/>
          <p:cNvSpPr>
            <a:spLocks noGrp="1" noChangeArrowheads="1"/>
          </p:cNvSpPr>
          <p:nvPr>
            <p:ph type="title"/>
          </p:nvPr>
        </p:nvSpPr>
        <p:spPr/>
        <p:txBody>
          <a:bodyPr/>
          <a:lstStyle/>
          <a:p>
            <a:pPr algn="l"/>
            <a:r>
              <a:rPr lang="en-US" altLang="en-US" sz="4400"/>
              <a:t>Supper For the Birds (19:17-18)</a:t>
            </a:r>
          </a:p>
        </p:txBody>
      </p:sp>
      <p:sp>
        <p:nvSpPr>
          <p:cNvPr id="137219" name="Rectangle 3"/>
          <p:cNvSpPr>
            <a:spLocks noGrp="1" noChangeArrowheads="1"/>
          </p:cNvSpPr>
          <p:nvPr>
            <p:ph type="body" sz="half" idx="1"/>
          </p:nvPr>
        </p:nvSpPr>
        <p:spPr>
          <a:xfrm>
            <a:off x="1028700" y="2108200"/>
            <a:ext cx="8115300" cy="3579813"/>
          </a:xfrm>
        </p:spPr>
        <p:txBody>
          <a:bodyPr/>
          <a:lstStyle/>
          <a:p>
            <a:r>
              <a:rPr lang="en-US" altLang="en-US" dirty="0"/>
              <a:t>SUPPER CONTRASTED WITH THE MARRIAGE SUPPER (19:9)</a:t>
            </a:r>
          </a:p>
          <a:p>
            <a:pPr lvl="1"/>
            <a:r>
              <a:rPr lang="en-US" altLang="en-US" dirty="0"/>
              <a:t>Feast for vultures – ungodly</a:t>
            </a:r>
          </a:p>
          <a:p>
            <a:pPr lvl="1"/>
            <a:r>
              <a:rPr lang="en-US" altLang="en-US" dirty="0"/>
              <a:t>Marriage supper – saints</a:t>
            </a:r>
          </a:p>
          <a:p>
            <a:r>
              <a:rPr lang="en-US" altLang="en-US" dirty="0"/>
              <a:t>PICTURE IS SIMILAR TO THE OVERTHROW OF JERUSALEM</a:t>
            </a:r>
          </a:p>
          <a:p>
            <a:pPr lvl="1"/>
            <a:r>
              <a:rPr lang="en-US" altLang="en-US" dirty="0"/>
              <a:t>Matthew 24:28</a:t>
            </a:r>
          </a:p>
          <a:p>
            <a:r>
              <a:rPr lang="en-US" altLang="en-US" dirty="0"/>
              <a:t>ALL WALKS OF LIFE (v. 18; 13:15-17)</a:t>
            </a:r>
          </a:p>
        </p:txBody>
      </p:sp>
      <p:pic>
        <p:nvPicPr>
          <p:cNvPr id="137220" name="Picture 4" descr="1melqcru[1]"/>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196138" y="0"/>
            <a:ext cx="1947862" cy="23018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36438318"/>
      </p:ext>
    </p:extLst>
  </p:cSld>
  <p:clrMapOvr>
    <a:masterClrMapping/>
  </p:clrMapOvr>
  <p:transition spd="slow">
    <p:randomBar dir="vert"/>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7219">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7219">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7219">
                                            <p:txEl>
                                              <p:pRg st="2" end="2"/>
                                            </p:txEl>
                                          </p:spTgt>
                                        </p:tgtEl>
                                        <p:attrNameLst>
                                          <p:attrName>style.visibility</p:attrName>
                                        </p:attrNameLst>
                                      </p:cBhvr>
                                      <p:to>
                                        <p:strVal val="visible"/>
                                      </p:to>
                                    </p:set>
                                  </p:childTnLst>
                                </p:cTn>
                              </p:par>
                              <p:par>
                                <p:cTn id="11" presetID="47" presetClass="entr" presetSubtype="0" fill="hold" nodeType="withEffect">
                                  <p:stCondLst>
                                    <p:cond delay="0"/>
                                  </p:stCondLst>
                                  <p:childTnLst>
                                    <p:set>
                                      <p:cBhvr>
                                        <p:cTn id="12" dur="1" fill="hold">
                                          <p:stCondLst>
                                            <p:cond delay="0"/>
                                          </p:stCondLst>
                                        </p:cTn>
                                        <p:tgtEl>
                                          <p:spTgt spid="137220"/>
                                        </p:tgtEl>
                                        <p:attrNameLst>
                                          <p:attrName>style.visibility</p:attrName>
                                        </p:attrNameLst>
                                      </p:cBhvr>
                                      <p:to>
                                        <p:strVal val="visible"/>
                                      </p:to>
                                    </p:set>
                                    <p:animEffect transition="in" filter="fade">
                                      <p:cBhvr>
                                        <p:cTn id="13" dur="1000"/>
                                        <p:tgtEl>
                                          <p:spTgt spid="137220"/>
                                        </p:tgtEl>
                                      </p:cBhvr>
                                    </p:animEffect>
                                    <p:anim calcmode="lin" valueType="num">
                                      <p:cBhvr>
                                        <p:cTn id="14" dur="1000" fill="hold"/>
                                        <p:tgtEl>
                                          <p:spTgt spid="137220"/>
                                        </p:tgtEl>
                                        <p:attrNameLst>
                                          <p:attrName>ppt_x</p:attrName>
                                        </p:attrNameLst>
                                      </p:cBhvr>
                                      <p:tavLst>
                                        <p:tav tm="0">
                                          <p:val>
                                            <p:strVal val="#ppt_x"/>
                                          </p:val>
                                        </p:tav>
                                        <p:tav tm="100000">
                                          <p:val>
                                            <p:strVal val="#ppt_x"/>
                                          </p:val>
                                        </p:tav>
                                      </p:tavLst>
                                    </p:anim>
                                    <p:anim calcmode="lin" valueType="num">
                                      <p:cBhvr>
                                        <p:cTn id="15" dur="1000" fill="hold"/>
                                        <p:tgtEl>
                                          <p:spTgt spid="137220"/>
                                        </p:tgtEl>
                                        <p:attrNameLst>
                                          <p:attrName>ppt_y</p:attrName>
                                        </p:attrNameLst>
                                      </p:cBhvr>
                                      <p:tavLst>
                                        <p:tav tm="0">
                                          <p:val>
                                            <p:strVal val="#ppt_y-.1"/>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grpId="0" nodeType="clickEffect">
                                  <p:stCondLst>
                                    <p:cond delay="0"/>
                                  </p:stCondLst>
                                  <p:childTnLst>
                                    <p:set>
                                      <p:cBhvr>
                                        <p:cTn id="19" dur="1" fill="hold">
                                          <p:stCondLst>
                                            <p:cond delay="0"/>
                                          </p:stCondLst>
                                        </p:cTn>
                                        <p:tgtEl>
                                          <p:spTgt spid="137219">
                                            <p:txEl>
                                              <p:pRg st="3" end="3"/>
                                            </p:txEl>
                                          </p:spTgt>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137219">
                                            <p:txEl>
                                              <p:pRg st="4" end="4"/>
                                            </p:txEl>
                                          </p:spTgt>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1" presetClass="entr" presetSubtype="0" fill="hold" grpId="0" nodeType="clickEffect">
                                  <p:stCondLst>
                                    <p:cond delay="0"/>
                                  </p:stCondLst>
                                  <p:childTnLst>
                                    <p:set>
                                      <p:cBhvr>
                                        <p:cTn id="25" dur="1" fill="hold">
                                          <p:stCondLst>
                                            <p:cond delay="0"/>
                                          </p:stCondLst>
                                        </p:cTn>
                                        <p:tgtEl>
                                          <p:spTgt spid="137219">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7219" grpId="0" uiExpand="1"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AAFF5FD2-A13C-4308-B58A-586FBA85E083}"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52</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38242" name="Rectangle 2"/>
          <p:cNvSpPr>
            <a:spLocks noGrp="1" noChangeArrowheads="1"/>
          </p:cNvSpPr>
          <p:nvPr>
            <p:ph type="title"/>
          </p:nvPr>
        </p:nvSpPr>
        <p:spPr>
          <a:xfrm>
            <a:off x="457200" y="673100"/>
            <a:ext cx="8686800" cy="993775"/>
          </a:xfrm>
        </p:spPr>
        <p:txBody>
          <a:bodyPr/>
          <a:lstStyle/>
          <a:p>
            <a:r>
              <a:rPr lang="en-US" altLang="en-US" sz="4400"/>
              <a:t>BEAST &amp; FALSE PROPHET—CAPTURED (19:19-21)</a:t>
            </a:r>
          </a:p>
        </p:txBody>
      </p:sp>
      <p:sp>
        <p:nvSpPr>
          <p:cNvPr id="138245" name="Rectangle 5"/>
          <p:cNvSpPr>
            <a:spLocks noGrp="1" noChangeArrowheads="1"/>
          </p:cNvSpPr>
          <p:nvPr>
            <p:ph type="body" idx="1"/>
          </p:nvPr>
        </p:nvSpPr>
        <p:spPr>
          <a:xfrm>
            <a:off x="457200" y="2108200"/>
            <a:ext cx="8686800" cy="3579813"/>
          </a:xfrm>
        </p:spPr>
        <p:txBody>
          <a:bodyPr/>
          <a:lstStyle/>
          <a:p>
            <a:pPr marL="0" indent="0">
              <a:buNone/>
            </a:pPr>
            <a:r>
              <a:rPr lang="en-US" altLang="en-US" sz="3600" dirty="0">
                <a:latin typeface="Segoe UI Black" panose="020B0A02040204020203" pitchFamily="34" charset="0"/>
                <a:ea typeface="Segoe UI Black" panose="020B0A02040204020203" pitchFamily="34" charset="0"/>
                <a:cs typeface="Segoe UI Black" panose="020B0A02040204020203" pitchFamily="34" charset="0"/>
              </a:rPr>
              <a:t>WAR PRESENTED AS NO MATCH</a:t>
            </a:r>
            <a:br>
              <a:rPr lang="en-US" altLang="en-US" sz="3600" dirty="0"/>
            </a:br>
            <a:r>
              <a:rPr lang="en-US" altLang="en-US" sz="3600" b="0" dirty="0">
                <a:latin typeface="Segoe UI Light" panose="020B0502040204020203" pitchFamily="34" charset="0"/>
                <a:cs typeface="Segoe UI Light" panose="020B0502040204020203" pitchFamily="34" charset="0"/>
              </a:rPr>
              <a:t>“. . .THE BEAST WAS CAPTURED. . .”</a:t>
            </a:r>
          </a:p>
          <a:p>
            <a:pPr lvl="1"/>
            <a:r>
              <a:rPr lang="en-US" altLang="en-US" sz="3200" dirty="0"/>
              <a:t>Sea Beast: ROMAN EMPIRE</a:t>
            </a:r>
          </a:p>
          <a:p>
            <a:pPr lvl="1"/>
            <a:r>
              <a:rPr lang="en-US" altLang="en-US" sz="3200" dirty="0"/>
              <a:t>False Prophet: PAGANISM (Caesar worship)</a:t>
            </a:r>
          </a:p>
          <a:p>
            <a:pPr lvl="2"/>
            <a:r>
              <a:rPr lang="en-US" altLang="en-US" sz="2800" dirty="0"/>
              <a:t>Land beast of chapter 13:11-15</a:t>
            </a:r>
          </a:p>
        </p:txBody>
      </p:sp>
    </p:spTree>
    <p:extLst>
      <p:ext uri="{BB962C8B-B14F-4D97-AF65-F5344CB8AC3E}">
        <p14:creationId xmlns:p14="http://schemas.microsoft.com/office/powerpoint/2010/main" val="248770816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82CAFCA7-1B0E-448D-829D-0715F889ED15}"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53</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42338" name="Rectangle 2"/>
          <p:cNvSpPr>
            <a:spLocks noGrp="1" noChangeArrowheads="1"/>
          </p:cNvSpPr>
          <p:nvPr>
            <p:ph type="title"/>
          </p:nvPr>
        </p:nvSpPr>
        <p:spPr/>
        <p:txBody>
          <a:bodyPr/>
          <a:lstStyle/>
          <a:p>
            <a:r>
              <a:rPr lang="en-US" altLang="en-US"/>
              <a:t>APPLICATION</a:t>
            </a:r>
          </a:p>
        </p:txBody>
      </p:sp>
      <p:sp>
        <p:nvSpPr>
          <p:cNvPr id="142339" name="Rectangle 3"/>
          <p:cNvSpPr>
            <a:spLocks noGrp="1" noChangeArrowheads="1"/>
          </p:cNvSpPr>
          <p:nvPr>
            <p:ph type="body" idx="1"/>
          </p:nvPr>
        </p:nvSpPr>
        <p:spPr>
          <a:xfrm>
            <a:off x="381000" y="2108200"/>
            <a:ext cx="8763000" cy="4292600"/>
          </a:xfrm>
        </p:spPr>
        <p:txBody>
          <a:bodyPr/>
          <a:lstStyle/>
          <a:p>
            <a:pPr marL="0" indent="0">
              <a:buNone/>
            </a:pPr>
            <a:r>
              <a:rPr lang="en-US" altLang="en-US" dirty="0"/>
              <a:t>SATAN DOESN’T WANT US TO LOSE “RELIGION”</a:t>
            </a:r>
          </a:p>
          <a:p>
            <a:pPr lvl="1"/>
            <a:r>
              <a:rPr lang="en-US" altLang="en-US" dirty="0"/>
              <a:t>Wants us to misplace the religion of Christ with another type of religion</a:t>
            </a:r>
          </a:p>
          <a:p>
            <a:pPr lvl="1"/>
            <a:r>
              <a:rPr lang="en-US" altLang="en-US" dirty="0"/>
              <a:t>Christ’s religion of absolutes is rapidly being misplaced by the religion of humanism</a:t>
            </a:r>
          </a:p>
          <a:p>
            <a:pPr lvl="2"/>
            <a:r>
              <a:rPr lang="en-US" altLang="en-US" dirty="0"/>
              <a:t>Man independent of god determines truth</a:t>
            </a:r>
          </a:p>
        </p:txBody>
      </p:sp>
    </p:spTree>
    <p:extLst>
      <p:ext uri="{BB962C8B-B14F-4D97-AF65-F5344CB8AC3E}">
        <p14:creationId xmlns:p14="http://schemas.microsoft.com/office/powerpoint/2010/main" val="2522516640"/>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Char"/>
      </p:transition>
    </mc:Choice>
    <mc:Fallback xmlns="">
      <p:transition spd="slow">
        <p:fade/>
      </p:transition>
    </mc:Fallback>
  </mc:AlternateContent>
</p:sld>
</file>

<file path=ppt/slides/slide5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E9363F1-AD88-45AB-A434-213B81F36B32}"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54</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143362" name="Rectangle 2"/>
          <p:cNvSpPr>
            <a:spLocks noGrp="1" noChangeArrowheads="1"/>
          </p:cNvSpPr>
          <p:nvPr>
            <p:ph type="title"/>
          </p:nvPr>
        </p:nvSpPr>
        <p:spPr/>
        <p:txBody>
          <a:bodyPr/>
          <a:lstStyle/>
          <a:p>
            <a:r>
              <a:rPr lang="en-US" altLang="en-US"/>
              <a:t>BEAST’S DESTINATION</a:t>
            </a:r>
          </a:p>
        </p:txBody>
      </p:sp>
      <p:sp>
        <p:nvSpPr>
          <p:cNvPr id="143363" name="Rectangle 3"/>
          <p:cNvSpPr>
            <a:spLocks noGrp="1" noChangeArrowheads="1"/>
          </p:cNvSpPr>
          <p:nvPr>
            <p:ph type="body" idx="1"/>
          </p:nvPr>
        </p:nvSpPr>
        <p:spPr>
          <a:xfrm>
            <a:off x="1028700" y="2108200"/>
            <a:ext cx="7461250" cy="4368800"/>
          </a:xfrm>
        </p:spPr>
        <p:txBody>
          <a:bodyPr/>
          <a:lstStyle/>
          <a:p>
            <a:r>
              <a:rPr lang="en-US" altLang="en-US" dirty="0"/>
              <a:t>LAKE OF FIRE</a:t>
            </a:r>
          </a:p>
          <a:p>
            <a:pPr lvl="1"/>
            <a:r>
              <a:rPr lang="en-US" altLang="en-US" dirty="0"/>
              <a:t>Eternal punishment</a:t>
            </a:r>
          </a:p>
          <a:p>
            <a:pPr lvl="1"/>
            <a:r>
              <a:rPr lang="en-US" altLang="en-US" dirty="0"/>
              <a:t>Every person’s destination who rebels against Christ (Rev. 20:15)</a:t>
            </a:r>
          </a:p>
          <a:p>
            <a:r>
              <a:rPr lang="en-US" altLang="en-US" dirty="0"/>
              <a:t>WHILE THE BEAST IS GONE, SATAN REMAINS TO OPPOSE GOD</a:t>
            </a:r>
          </a:p>
        </p:txBody>
      </p:sp>
    </p:spTree>
    <p:extLst>
      <p:ext uri="{BB962C8B-B14F-4D97-AF65-F5344CB8AC3E}">
        <p14:creationId xmlns:p14="http://schemas.microsoft.com/office/powerpoint/2010/main" val="4018254749"/>
      </p:ext>
    </p:extLst>
  </p:cSld>
  <p:clrMapOvr>
    <a:masterClrMapping/>
  </p:clrMapOvr>
  <mc:AlternateContent xmlns:mc="http://schemas.openxmlformats.org/markup-compatibility/2006" xmlns:p159="http://schemas.microsoft.com/office/powerpoint/2015/09/main">
    <mc:Choice Requires="p159">
      <p:transition xmlns:p14="http://schemas.microsoft.com/office/powerpoint/2010/main" spd="slow" p14:dur="2000">
        <p159:morph option="byWord"/>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4336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3363" grpId="0" uiExpand="1"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0F9FA490-E1B6-4326-A2EF-27D59D29725E}"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6</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94210" name="Rectangle 2"/>
          <p:cNvSpPr>
            <a:spLocks noGrp="1" noChangeArrowheads="1"/>
          </p:cNvSpPr>
          <p:nvPr>
            <p:ph type="title"/>
          </p:nvPr>
        </p:nvSpPr>
        <p:spPr>
          <a:xfrm>
            <a:off x="304800" y="673100"/>
            <a:ext cx="7461250" cy="993775"/>
          </a:xfrm>
        </p:spPr>
        <p:txBody>
          <a:bodyPr/>
          <a:lstStyle/>
          <a:p>
            <a:pPr algn="l"/>
            <a:r>
              <a:rPr lang="en-US" altLang="en-US"/>
              <a:t>19:3-4</a:t>
            </a:r>
          </a:p>
        </p:txBody>
      </p:sp>
      <p:sp>
        <p:nvSpPr>
          <p:cNvPr id="94211" name="Rectangle 3"/>
          <p:cNvSpPr>
            <a:spLocks noGrp="1" noChangeArrowheads="1"/>
          </p:cNvSpPr>
          <p:nvPr>
            <p:ph type="body" idx="1"/>
          </p:nvPr>
        </p:nvSpPr>
        <p:spPr>
          <a:xfrm>
            <a:off x="1028700" y="2108200"/>
            <a:ext cx="7461250" cy="3987800"/>
          </a:xfrm>
        </p:spPr>
        <p:txBody>
          <a:bodyPr/>
          <a:lstStyle/>
          <a:p>
            <a:pPr marL="0" indent="0">
              <a:buNone/>
            </a:pPr>
            <a:r>
              <a:rPr lang="en-US" altLang="en-US" sz="2800" dirty="0"/>
              <a:t>Smoke ascends forever and ever</a:t>
            </a:r>
          </a:p>
          <a:p>
            <a:pPr lvl="1"/>
            <a:r>
              <a:rPr lang="en-US" altLang="en-US" sz="2400" dirty="0"/>
              <a:t>Permanence</a:t>
            </a:r>
          </a:p>
          <a:p>
            <a:pPr lvl="1"/>
            <a:r>
              <a:rPr lang="en-US" altLang="en-US" sz="2400" dirty="0"/>
              <a:t>Could never again become a nation with world influence (cf. 18:21)</a:t>
            </a:r>
          </a:p>
          <a:p>
            <a:pPr lvl="1"/>
            <a:r>
              <a:rPr lang="en-US" altLang="en-US" sz="2400" dirty="0"/>
              <a:t>Compare Edom:</a:t>
            </a:r>
            <a:br>
              <a:rPr lang="en-US" altLang="en-US" sz="2400" dirty="0"/>
            </a:br>
            <a:r>
              <a:rPr lang="en-US" altLang="en-US" sz="2400" dirty="0"/>
              <a:t>Isaiah 34:10, “It shall not be quenched night or day; Its smoke shall ascend forever. From generation to generation it shall lie waste; No one shall pass through it forever and ever.”</a:t>
            </a:r>
          </a:p>
        </p:txBody>
      </p:sp>
      <p:sp>
        <p:nvSpPr>
          <p:cNvPr id="94212" name="Text Box 4"/>
          <p:cNvSpPr txBox="1">
            <a:spLocks noChangeArrowheads="1"/>
          </p:cNvSpPr>
          <p:nvPr/>
        </p:nvSpPr>
        <p:spPr bwMode="auto">
          <a:xfrm>
            <a:off x="2438400" y="533400"/>
            <a:ext cx="67056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000" b="0" i="0" u="none" strike="noStrike" kern="0" cap="none" spc="0" normalizeH="0" baseline="0" noProof="0">
                <a:ln>
                  <a:noFill/>
                </a:ln>
                <a:solidFill>
                  <a:sysClr val="windowText" lastClr="000000"/>
                </a:solidFill>
                <a:effectLst/>
                <a:uLnTx/>
                <a:uFillTx/>
              </a:rPr>
              <a:t>“Again they said, ‘Alleluia! Her smoke rises up forever and ever!’ And the twenty–four elders and the four living creatures fell down and worshiped God who sat on the throne, saying, "Amen! Alleluia!”</a:t>
            </a:r>
          </a:p>
        </p:txBody>
      </p:sp>
    </p:spTree>
    <p:extLst>
      <p:ext uri="{BB962C8B-B14F-4D97-AF65-F5344CB8AC3E}">
        <p14:creationId xmlns:p14="http://schemas.microsoft.com/office/powerpoint/2010/main" val="56402574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EA4276F7-513C-4110-9CDC-0351A345BD74}"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7</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95235" name="Rectangle 3"/>
          <p:cNvSpPr>
            <a:spLocks noGrp="1" noChangeArrowheads="1"/>
          </p:cNvSpPr>
          <p:nvPr>
            <p:ph type="body" idx="1"/>
          </p:nvPr>
        </p:nvSpPr>
        <p:spPr>
          <a:xfrm>
            <a:off x="1028700" y="2108200"/>
            <a:ext cx="7461250" cy="4445000"/>
          </a:xfrm>
        </p:spPr>
        <p:txBody>
          <a:bodyPr>
            <a:normAutofit fontScale="92500" lnSpcReduction="10000"/>
          </a:bodyPr>
          <a:lstStyle/>
          <a:p>
            <a:r>
              <a:rPr lang="en-US" altLang="en-US" dirty="0"/>
              <a:t>The twenty-four elders and 4 living creatures</a:t>
            </a:r>
          </a:p>
          <a:p>
            <a:pPr lvl="1"/>
            <a:r>
              <a:rPr lang="en-US" altLang="en-US" dirty="0"/>
              <a:t>Introduced in 4:4ff</a:t>
            </a:r>
          </a:p>
          <a:p>
            <a:pPr lvl="1"/>
            <a:r>
              <a:rPr lang="en-US" altLang="en-US" dirty="0"/>
              <a:t>Presented as being the closest to the throne</a:t>
            </a:r>
          </a:p>
          <a:p>
            <a:pPr lvl="1"/>
            <a:r>
              <a:rPr lang="en-US" altLang="en-US" dirty="0"/>
              <a:t>Gave the seven angels seven golden bowls full of wrath (15:7)</a:t>
            </a:r>
          </a:p>
          <a:p>
            <a:pPr lvl="1"/>
            <a:r>
              <a:rPr lang="en-US" altLang="en-US" dirty="0"/>
              <a:t>Complete agreement with God</a:t>
            </a:r>
          </a:p>
          <a:p>
            <a:pPr lvl="2"/>
            <a:r>
              <a:rPr lang="en-US" altLang="en-US" b="0" dirty="0">
                <a:latin typeface="Arial Black" panose="020B0A04020102020204" pitchFamily="34" charset="0"/>
              </a:rPr>
              <a:t>AMEN</a:t>
            </a:r>
            <a:r>
              <a:rPr lang="en-US" altLang="en-US" dirty="0"/>
              <a:t> – let it be</a:t>
            </a:r>
          </a:p>
          <a:p>
            <a:pPr lvl="2"/>
            <a:r>
              <a:rPr lang="en-US" altLang="en-US" b="0" dirty="0">
                <a:latin typeface="Arial Black" panose="020B0A04020102020204" pitchFamily="34" charset="0"/>
              </a:rPr>
              <a:t>ALLELUIA</a:t>
            </a:r>
            <a:r>
              <a:rPr lang="en-US" altLang="en-US" dirty="0"/>
              <a:t> – praise Jehovah</a:t>
            </a:r>
          </a:p>
        </p:txBody>
      </p:sp>
      <p:sp>
        <p:nvSpPr>
          <p:cNvPr id="95237" name="Rectangle 5"/>
          <p:cNvSpPr>
            <a:spLocks noGrp="1" noChangeArrowheads="1"/>
          </p:cNvSpPr>
          <p:nvPr>
            <p:ph type="title"/>
          </p:nvPr>
        </p:nvSpPr>
        <p:spPr>
          <a:xfrm>
            <a:off x="304800" y="673100"/>
            <a:ext cx="7461250" cy="993775"/>
          </a:xfrm>
          <a:noFill/>
          <a:ln/>
        </p:spPr>
        <p:txBody>
          <a:bodyPr/>
          <a:lstStyle/>
          <a:p>
            <a:pPr algn="l"/>
            <a:r>
              <a:rPr lang="en-US" altLang="en-US"/>
              <a:t>19:3-4</a:t>
            </a:r>
          </a:p>
        </p:txBody>
      </p:sp>
      <p:sp>
        <p:nvSpPr>
          <p:cNvPr id="95238" name="Text Box 6"/>
          <p:cNvSpPr txBox="1">
            <a:spLocks noChangeArrowheads="1"/>
          </p:cNvSpPr>
          <p:nvPr/>
        </p:nvSpPr>
        <p:spPr bwMode="auto">
          <a:xfrm>
            <a:off x="2438400" y="533400"/>
            <a:ext cx="6705600" cy="1311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altLang="en-US" sz="2000" b="0" i="0" u="none" strike="noStrike" kern="0" cap="none" spc="0" normalizeH="0" baseline="0" noProof="0" dirty="0">
                <a:ln>
                  <a:noFill/>
                </a:ln>
                <a:solidFill>
                  <a:sysClr val="windowText" lastClr="000000"/>
                </a:solidFill>
                <a:effectLst/>
                <a:uLnTx/>
                <a:uFillTx/>
              </a:rPr>
              <a:t>“Again they said, ‘</a:t>
            </a:r>
            <a:r>
              <a:rPr kumimoji="0" lang="en-US" altLang="en-US" sz="2000" b="0" i="0" u="none" strike="noStrike" kern="0" cap="none" spc="0" normalizeH="0" baseline="0" noProof="0" dirty="0">
                <a:ln>
                  <a:noFill/>
                </a:ln>
                <a:solidFill>
                  <a:srgbClr val="FF0000"/>
                </a:solidFill>
                <a:effectLst/>
                <a:uLnTx/>
                <a:uFillTx/>
              </a:rPr>
              <a:t>Alleluia</a:t>
            </a:r>
            <a:r>
              <a:rPr kumimoji="0" lang="en-US" altLang="en-US" sz="2000" b="0" i="0" u="none" strike="noStrike" kern="0" cap="none" spc="0" normalizeH="0" baseline="0" noProof="0" dirty="0">
                <a:ln>
                  <a:noFill/>
                </a:ln>
                <a:solidFill>
                  <a:sysClr val="windowText" lastClr="000000"/>
                </a:solidFill>
                <a:effectLst/>
                <a:uLnTx/>
                <a:uFillTx/>
              </a:rPr>
              <a:t>! Her smoke rises up forever and ever!’ And the twenty–four elders and the four living creatures fell down and worshiped God who sat on the throne, saying, "</a:t>
            </a:r>
            <a:r>
              <a:rPr kumimoji="0" lang="en-US" altLang="en-US" sz="2000" b="0" i="0" u="none" strike="noStrike" kern="0" cap="none" spc="0" normalizeH="0" baseline="0" noProof="0" dirty="0">
                <a:ln>
                  <a:noFill/>
                </a:ln>
                <a:solidFill>
                  <a:srgbClr val="FF0000"/>
                </a:solidFill>
                <a:effectLst/>
                <a:uLnTx/>
                <a:uFillTx/>
              </a:rPr>
              <a:t>Amen! Alleluia!”</a:t>
            </a:r>
          </a:p>
        </p:txBody>
      </p:sp>
    </p:spTree>
    <p:extLst>
      <p:ext uri="{BB962C8B-B14F-4D97-AF65-F5344CB8AC3E}">
        <p14:creationId xmlns:p14="http://schemas.microsoft.com/office/powerpoint/2010/main" val="5962257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E2E7D05F-8FDF-4EE5-A855-CBE2E92DBE4F}"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8</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96258" name="Rectangle 2"/>
          <p:cNvSpPr>
            <a:spLocks noGrp="1" noChangeArrowheads="1"/>
          </p:cNvSpPr>
          <p:nvPr>
            <p:ph type="title"/>
          </p:nvPr>
        </p:nvSpPr>
        <p:spPr/>
        <p:txBody>
          <a:bodyPr/>
          <a:lstStyle/>
          <a:p>
            <a:r>
              <a:rPr lang="en-US" altLang="en-US"/>
              <a:t>Verses 5, 6</a:t>
            </a:r>
          </a:p>
        </p:txBody>
      </p:sp>
      <p:sp>
        <p:nvSpPr>
          <p:cNvPr id="96259" name="Rectangle 3"/>
          <p:cNvSpPr>
            <a:spLocks noGrp="1" noChangeArrowheads="1"/>
          </p:cNvSpPr>
          <p:nvPr>
            <p:ph type="body" idx="1"/>
          </p:nvPr>
        </p:nvSpPr>
        <p:spPr>
          <a:xfrm>
            <a:off x="1028700" y="2108200"/>
            <a:ext cx="7658100" cy="3579813"/>
          </a:xfrm>
        </p:spPr>
        <p:txBody>
          <a:bodyPr/>
          <a:lstStyle/>
          <a:p>
            <a:r>
              <a:rPr lang="en-US" altLang="en-US" dirty="0"/>
              <a:t>Not told who is speaking but told content</a:t>
            </a:r>
          </a:p>
          <a:p>
            <a:r>
              <a:rPr lang="en-US" altLang="en-US" dirty="0"/>
              <a:t>Those who fear God great and small should praise God (Eccl. 12:13)</a:t>
            </a:r>
          </a:p>
          <a:p>
            <a:pPr lvl="1"/>
            <a:r>
              <a:rPr lang="en-US" altLang="en-US" dirty="0"/>
              <a:t>Ought to be a joyous responsibility for all (Ps. 122:1)</a:t>
            </a:r>
          </a:p>
        </p:txBody>
      </p:sp>
    </p:spTree>
    <p:extLst>
      <p:ext uri="{BB962C8B-B14F-4D97-AF65-F5344CB8AC3E}">
        <p14:creationId xmlns:p14="http://schemas.microsoft.com/office/powerpoint/2010/main" val="216047289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5"/>
          <p:cNvSpPr>
            <a:spLocks noGrp="1"/>
          </p:cNvSpPr>
          <p:nvPr>
            <p:ph type="sldNum" sz="quarter" idx="12"/>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fld id="{5C236036-8787-467A-AB30-2C4655CA6E4D}" type="slidenum">
              <a:rPr kumimoji="0" lang="en-US" altLang="en-US" sz="1800" b="0" i="0" u="none" strike="noStrike" kern="0" cap="none" spc="0" normalizeH="0" baseline="0" noProof="0">
                <a:ln>
                  <a:noFill/>
                </a:ln>
                <a:solidFill>
                  <a:sysClr val="windowText" lastClr="000000"/>
                </a:solidFill>
                <a:effectLst/>
                <a:uLnTx/>
                <a:uFillTx/>
              </a:rPr>
              <a:pPr marL="0" marR="0" lvl="0" indent="0" defTabSz="914400" eaLnBrk="1" fontAlgn="auto" latinLnBrk="0" hangingPunct="1">
                <a:lnSpc>
                  <a:spcPct val="100000"/>
                </a:lnSpc>
                <a:spcBef>
                  <a:spcPts val="0"/>
                </a:spcBef>
                <a:spcAft>
                  <a:spcPts val="0"/>
                </a:spcAft>
                <a:buClrTx/>
                <a:buSzTx/>
                <a:buFontTx/>
                <a:buNone/>
                <a:tabLst/>
                <a:defRPr/>
              </a:pPr>
              <a:t>9</a:t>
            </a:fld>
            <a:endParaRPr kumimoji="0" lang="en-US" altLang="en-US" sz="1800" b="0" i="0" u="none" strike="noStrike" kern="0" cap="none" spc="0" normalizeH="0" baseline="0" noProof="0">
              <a:ln>
                <a:noFill/>
              </a:ln>
              <a:solidFill>
                <a:sysClr val="windowText" lastClr="000000"/>
              </a:solidFill>
              <a:effectLst/>
              <a:uLnTx/>
              <a:uFillTx/>
            </a:endParaRPr>
          </a:p>
        </p:txBody>
      </p:sp>
      <p:sp>
        <p:nvSpPr>
          <p:cNvPr id="97282" name="Rectangle 2"/>
          <p:cNvSpPr>
            <a:spLocks noGrp="1" noChangeArrowheads="1"/>
          </p:cNvSpPr>
          <p:nvPr>
            <p:ph type="title"/>
          </p:nvPr>
        </p:nvSpPr>
        <p:spPr/>
        <p:txBody>
          <a:bodyPr/>
          <a:lstStyle/>
          <a:p>
            <a:r>
              <a:rPr lang="en-US" altLang="en-US"/>
              <a:t>Verses 5, 6</a:t>
            </a:r>
          </a:p>
        </p:txBody>
      </p:sp>
      <p:sp>
        <p:nvSpPr>
          <p:cNvPr id="97283" name="Rectangle 3"/>
          <p:cNvSpPr>
            <a:spLocks noGrp="1" noChangeArrowheads="1"/>
          </p:cNvSpPr>
          <p:nvPr>
            <p:ph type="body" idx="1"/>
          </p:nvPr>
        </p:nvSpPr>
        <p:spPr/>
        <p:txBody>
          <a:bodyPr/>
          <a:lstStyle/>
          <a:p>
            <a:r>
              <a:rPr lang="en-US" altLang="en-US" dirty="0"/>
              <a:t>Hearing the voice of a multitude</a:t>
            </a:r>
          </a:p>
          <a:p>
            <a:pPr lvl="1"/>
            <a:r>
              <a:rPr lang="en-US" altLang="en-US" dirty="0"/>
              <a:t>Like many waters (i.e., waterfalls)</a:t>
            </a:r>
          </a:p>
          <a:p>
            <a:pPr lvl="1"/>
            <a:r>
              <a:rPr lang="en-US" altLang="en-US" dirty="0"/>
              <a:t>Like mighty </a:t>
            </a:r>
            <a:r>
              <a:rPr lang="en-US" altLang="en-US" dirty="0" err="1"/>
              <a:t>thunderings</a:t>
            </a:r>
            <a:endParaRPr lang="en-US" altLang="en-US" dirty="0"/>
          </a:p>
          <a:p>
            <a:pPr lvl="1"/>
            <a:r>
              <a:rPr lang="en-US" altLang="en-US" dirty="0"/>
              <a:t>“Omnipotent” – “Almighty” (RSV), </a:t>
            </a:r>
            <a:br>
              <a:rPr lang="en-US" altLang="en-US" dirty="0"/>
            </a:br>
            <a:r>
              <a:rPr lang="en-US" altLang="en-US" dirty="0"/>
              <a:t>all-powerful</a:t>
            </a:r>
          </a:p>
          <a:p>
            <a:pPr lvl="2"/>
            <a:r>
              <a:rPr lang="en-US" altLang="en-US" dirty="0"/>
              <a:t>Found nine of ten times in the book of Revelation</a:t>
            </a:r>
          </a:p>
          <a:p>
            <a:pPr lvl="2"/>
            <a:r>
              <a:rPr lang="en-US" altLang="en-US" dirty="0"/>
              <a:t>Displayed in ruling over the nations (11:15)</a:t>
            </a:r>
          </a:p>
        </p:txBody>
      </p:sp>
    </p:spTree>
    <p:extLst>
      <p:ext uri="{BB962C8B-B14F-4D97-AF65-F5344CB8AC3E}">
        <p14:creationId xmlns:p14="http://schemas.microsoft.com/office/powerpoint/2010/main" val="31072686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PT Red014L">
  <a:themeElements>
    <a:clrScheme name="Custom 1">
      <a:dk1>
        <a:srgbClr val="000000"/>
      </a:dk1>
      <a:lt1>
        <a:srgbClr val="FFFFFF"/>
      </a:lt1>
      <a:dk2>
        <a:srgbClr val="000000"/>
      </a:dk2>
      <a:lt2>
        <a:srgbClr val="808080"/>
      </a:lt2>
      <a:accent1>
        <a:srgbClr val="FF0000"/>
      </a:accent1>
      <a:accent2>
        <a:srgbClr val="C00000"/>
      </a:accent2>
      <a:accent3>
        <a:srgbClr val="FFFFFF"/>
      </a:accent3>
      <a:accent4>
        <a:srgbClr val="000000"/>
      </a:accent4>
      <a:accent5>
        <a:srgbClr val="CC6600"/>
      </a:accent5>
      <a:accent6>
        <a:srgbClr val="CC3300"/>
      </a:accent6>
      <a:hlink>
        <a:srgbClr val="CCCCFF"/>
      </a:hlink>
      <a:folHlink>
        <a:srgbClr val="B2B2B2"/>
      </a:folHlink>
    </a:clrScheme>
    <a:fontScheme name="PT Red014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raClrScheme>
      <a:clrScheme name="PT Red014L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PT Red014L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PT Red014L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PT Red014L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PT Red014L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PT Red014L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PT Red014L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TotalTime>
  <Words>2885</Words>
  <Application>Microsoft Office PowerPoint</Application>
  <PresentationFormat>On-screen Show (4:3)</PresentationFormat>
  <Paragraphs>444</Paragraphs>
  <Slides>54</Slides>
  <Notes>34</Notes>
  <HiddenSlides>0</HiddenSlides>
  <MMClips>0</MMClips>
  <ScaleCrop>false</ScaleCrop>
  <HeadingPairs>
    <vt:vector size="6" baseType="variant">
      <vt:variant>
        <vt:lpstr>Fonts Used</vt:lpstr>
      </vt:variant>
      <vt:variant>
        <vt:i4>7</vt:i4>
      </vt:variant>
      <vt:variant>
        <vt:lpstr>Theme</vt:lpstr>
      </vt:variant>
      <vt:variant>
        <vt:i4>2</vt:i4>
      </vt:variant>
      <vt:variant>
        <vt:lpstr>Slide Titles</vt:lpstr>
      </vt:variant>
      <vt:variant>
        <vt:i4>54</vt:i4>
      </vt:variant>
    </vt:vector>
  </HeadingPairs>
  <TitlesOfParts>
    <vt:vector size="63" baseType="lpstr">
      <vt:lpstr>Arial</vt:lpstr>
      <vt:lpstr>Arial Black</vt:lpstr>
      <vt:lpstr>Calibri</vt:lpstr>
      <vt:lpstr>Calibri Light</vt:lpstr>
      <vt:lpstr>Segoe UI Black</vt:lpstr>
      <vt:lpstr>Segoe UI Light</vt:lpstr>
      <vt:lpstr>Wingdings</vt:lpstr>
      <vt:lpstr>Office Theme</vt:lpstr>
      <vt:lpstr>PT Red014L</vt:lpstr>
      <vt:lpstr>Revelation 19:1-10</vt:lpstr>
      <vt:lpstr>Verse 1</vt:lpstr>
      <vt:lpstr>Verse 1</vt:lpstr>
      <vt:lpstr>Verse 2</vt:lpstr>
      <vt:lpstr>Verse 2</vt:lpstr>
      <vt:lpstr>19:3-4</vt:lpstr>
      <vt:lpstr>19:3-4</vt:lpstr>
      <vt:lpstr>Verses 5, 6</vt:lpstr>
      <vt:lpstr>Verses 5, 6</vt:lpstr>
      <vt:lpstr>Omnipotent Lord</vt:lpstr>
      <vt:lpstr>Omnipotent Lord</vt:lpstr>
      <vt:lpstr>POINT</vt:lpstr>
      <vt:lpstr>Marriage of the Lamb 19:7-10</vt:lpstr>
      <vt:lpstr>1The Betrothal</vt:lpstr>
      <vt:lpstr>2The Marriage Supper</vt:lpstr>
      <vt:lpstr>2The Marriage Supper</vt:lpstr>
      <vt:lpstr>2The Marriage Supper</vt:lpstr>
      <vt:lpstr>2The Marriage Supper</vt:lpstr>
      <vt:lpstr>2The Marriage Supper</vt:lpstr>
      <vt:lpstr>3The Attire</vt:lpstr>
      <vt:lpstr>Additional Thoughts</vt:lpstr>
      <vt:lpstr>The Lord’s Betrothal to the Church?</vt:lpstr>
      <vt:lpstr>Ephesians 5:22-27</vt:lpstr>
      <vt:lpstr>Jesus and His Dowry</vt:lpstr>
      <vt:lpstr>Consummation of the Marriage</vt:lpstr>
      <vt:lpstr>Christ’s Church</vt:lpstr>
      <vt:lpstr>Christ’s Church</vt:lpstr>
      <vt:lpstr>Christ’s Church</vt:lpstr>
      <vt:lpstr>19:7-9</vt:lpstr>
      <vt:lpstr>19:7-9</vt:lpstr>
      <vt:lpstr>“Blessed Are Those” (19:9)</vt:lpstr>
      <vt:lpstr>“True Sayings of God” (v. 9) </vt:lpstr>
      <vt:lpstr>Worship an Angel (v. 10)?</vt:lpstr>
      <vt:lpstr>Worship an Angel (v. 10)?</vt:lpstr>
      <vt:lpstr>Matthew 4:10</vt:lpstr>
      <vt:lpstr>POINT!</vt:lpstr>
      <vt:lpstr>THE VICTORIOUS WARRIOR</vt:lpstr>
      <vt:lpstr>The King</vt:lpstr>
      <vt:lpstr>19:11</vt:lpstr>
      <vt:lpstr>19:11</vt:lpstr>
      <vt:lpstr>19:12</vt:lpstr>
      <vt:lpstr>19:12</vt:lpstr>
      <vt:lpstr>19:12</vt:lpstr>
      <vt:lpstr>CLOTHED IN A ROBE DIPPED IN BLOOD (19:13)</vt:lpstr>
      <vt:lpstr>THE WORD OF GOD (19:13)</vt:lpstr>
      <vt:lpstr>ARMIES IN HEAVEN FOLLOWED HIM (19:14)</vt:lpstr>
      <vt:lpstr>SHARP SWORD OUT OF HIS MOUTH (19:15)</vt:lpstr>
      <vt:lpstr>HE HIMSELF TREADS THE WINEPRESS (19:15)</vt:lpstr>
      <vt:lpstr>NOTABLE QUOTE</vt:lpstr>
      <vt:lpstr>Defeat of the Beast &amp; His Armies</vt:lpstr>
      <vt:lpstr>Supper For the Birds (19:17-18)</vt:lpstr>
      <vt:lpstr>BEAST &amp; FALSE PROPHET—CAPTURED (19:19-21)</vt:lpstr>
      <vt:lpstr>APPLICATION</vt:lpstr>
      <vt:lpstr>BEAST’S DESTINATION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Revelation 19:1-10</dc:title>
  <dc:creator>Steven Wallace</dc:creator>
  <cp:lastModifiedBy>Steven Wallace</cp:lastModifiedBy>
  <cp:revision>4</cp:revision>
  <dcterms:created xsi:type="dcterms:W3CDTF">2016-06-24T19:31:55Z</dcterms:created>
  <dcterms:modified xsi:type="dcterms:W3CDTF">2016-07-22T20:32:17Z</dcterms:modified>
</cp:coreProperties>
</file>